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96" r:id="rId5"/>
    <p:sldMasterId id="2147484210" r:id="rId6"/>
    <p:sldMasterId id="2147484220" r:id="rId7"/>
    <p:sldMasterId id="2147484230" r:id="rId8"/>
    <p:sldMasterId id="2147484243" r:id="rId9"/>
  </p:sldMasterIdLst>
  <p:notesMasterIdLst>
    <p:notesMasterId r:id="rId45"/>
  </p:notesMasterIdLst>
  <p:handoutMasterIdLst>
    <p:handoutMasterId r:id="rId46"/>
  </p:handoutMasterIdLst>
  <p:sldIdLst>
    <p:sldId id="1119" r:id="rId10"/>
    <p:sldId id="1083" r:id="rId11"/>
    <p:sldId id="1069" r:id="rId12"/>
    <p:sldId id="1084" r:id="rId13"/>
    <p:sldId id="1087" r:id="rId14"/>
    <p:sldId id="1086" r:id="rId15"/>
    <p:sldId id="1120" r:id="rId16"/>
    <p:sldId id="1121" r:id="rId17"/>
    <p:sldId id="1094" r:id="rId18"/>
    <p:sldId id="1122" r:id="rId19"/>
    <p:sldId id="1123" r:id="rId20"/>
    <p:sldId id="1098" r:id="rId21"/>
    <p:sldId id="1103" r:id="rId22"/>
    <p:sldId id="1101" r:id="rId23"/>
    <p:sldId id="1104" r:id="rId24"/>
    <p:sldId id="1108" r:id="rId25"/>
    <p:sldId id="1110" r:id="rId26"/>
    <p:sldId id="1131" r:id="rId27"/>
    <p:sldId id="1132" r:id="rId28"/>
    <p:sldId id="1133" r:id="rId29"/>
    <p:sldId id="1134" r:id="rId30"/>
    <p:sldId id="1135" r:id="rId31"/>
    <p:sldId id="1127" r:id="rId32"/>
    <p:sldId id="1137" r:id="rId33"/>
    <p:sldId id="1128" r:id="rId34"/>
    <p:sldId id="1138" r:id="rId35"/>
    <p:sldId id="1139" r:id="rId36"/>
    <p:sldId id="1140" r:id="rId37"/>
    <p:sldId id="1143" r:id="rId38"/>
    <p:sldId id="1142" r:id="rId39"/>
    <p:sldId id="1111" r:id="rId40"/>
    <p:sldId id="1124" r:id="rId41"/>
    <p:sldId id="1125" r:id="rId42"/>
    <p:sldId id="1126" r:id="rId43"/>
    <p:sldId id="986"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F6AFCFF-B84A-47CD-A000-7F76BE2B2E28}">
          <p14:sldIdLst>
            <p14:sldId id="1119"/>
            <p14:sldId id="1083"/>
            <p14:sldId id="1069"/>
          </p14:sldIdLst>
        </p14:section>
        <p14:section name="Evolving Integration Needs" id="{80D6AF6B-2D39-480B-874E-D1758ECAB1DD}">
          <p14:sldIdLst>
            <p14:sldId id="1084"/>
            <p14:sldId id="1087"/>
            <p14:sldId id="1086"/>
            <p14:sldId id="1120"/>
            <p14:sldId id="1121"/>
          </p14:sldIdLst>
        </p14:section>
        <p14:section name="Windows Azure BizTalk Services" id="{0B2F8239-FE1A-47FD-842C-6FF3CCC37721}">
          <p14:sldIdLst>
            <p14:sldId id="1094"/>
            <p14:sldId id="1122"/>
            <p14:sldId id="1123"/>
            <p14:sldId id="1098"/>
            <p14:sldId id="1103"/>
            <p14:sldId id="1101"/>
            <p14:sldId id="1104"/>
          </p14:sldIdLst>
        </p14:section>
        <p14:section name="How can I GET STARTED" id="{E1606C61-EBB4-4CAC-BC85-71EEE6C2184C}">
          <p14:sldIdLst>
            <p14:sldId id="1108"/>
            <p14:sldId id="1110"/>
            <p14:sldId id="1131"/>
            <p14:sldId id="1132"/>
            <p14:sldId id="1133"/>
            <p14:sldId id="1134"/>
            <p14:sldId id="1135"/>
          </p14:sldIdLst>
        </p14:section>
        <p14:section name="Migration Challenges" id="{D5658519-44BE-497E-A05F-0956E7A51A5C}">
          <p14:sldIdLst>
            <p14:sldId id="1127"/>
            <p14:sldId id="1137"/>
            <p14:sldId id="1128"/>
            <p14:sldId id="1138"/>
            <p14:sldId id="1139"/>
            <p14:sldId id="1140"/>
            <p14:sldId id="1143"/>
          </p14:sldIdLst>
        </p14:section>
        <p14:section name="Demos" id="{C3E5532D-7584-4183-B520-E691F50F2DBD}">
          <p14:sldIdLst>
            <p14:sldId id="1142"/>
          </p14:sldIdLst>
        </p14:section>
        <p14:section name="What’s next" id="{5983166A-B71D-42BD-99F4-C8941058FC5A}">
          <p14:sldIdLst>
            <p14:sldId id="1111"/>
            <p14:sldId id="1124"/>
            <p14:sldId id="1125"/>
            <p14:sldId id="1126"/>
            <p14:sldId id="986"/>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302">
          <p15:clr>
            <a:srgbClr val="A4A3A4"/>
          </p15:clr>
        </p15:guide>
        <p15:guide id="10" orient="horz" pos="4104">
          <p15:clr>
            <a:srgbClr val="A4A3A4"/>
          </p15:clr>
        </p15:guide>
        <p15:guide id="11" pos="173">
          <p15:clr>
            <a:srgbClr val="A4A3A4"/>
          </p15:clr>
        </p15:guide>
        <p15:guide id="12" pos="1325">
          <p15:clr>
            <a:srgbClr val="A4A3A4"/>
          </p15:clr>
        </p15:guide>
        <p15:guide id="13" pos="7661">
          <p15:clr>
            <a:srgbClr val="A4A3A4"/>
          </p15:clr>
        </p15:guide>
        <p15:guide id="14" pos="749">
          <p15:clr>
            <a:srgbClr val="A4A3A4"/>
          </p15:clr>
        </p15:guide>
        <p15:guide id="15" pos="7085">
          <p15:clr>
            <a:srgbClr val="A4A3A4"/>
          </p15:clr>
        </p15:guide>
        <p15:guide id="16" pos="3629">
          <p15:clr>
            <a:srgbClr val="A4A3A4"/>
          </p15:clr>
        </p15:guide>
        <p15:guide id="17" pos="1901">
          <p15:clr>
            <a:srgbClr val="A4A3A4"/>
          </p15:clr>
        </p15:guide>
        <p15:guide id="18" pos="2477">
          <p15:clr>
            <a:srgbClr val="A4A3A4"/>
          </p15:clr>
        </p15:guide>
        <p15:guide id="19" pos="4205">
          <p15:clr>
            <a:srgbClr val="A4A3A4"/>
          </p15:clr>
        </p15:guide>
        <p15:guide id="20" pos="4781">
          <p15:clr>
            <a:srgbClr val="A4A3A4"/>
          </p15:clr>
        </p15:guide>
        <p15:guide id="21" pos="5357">
          <p15:clr>
            <a:srgbClr val="A4A3A4"/>
          </p15:clr>
        </p15:guide>
        <p15:guide id="22" pos="6509">
          <p15:clr>
            <a:srgbClr val="A4A3A4"/>
          </p15:clr>
        </p15:guide>
        <p15:guide id="23" pos="3053">
          <p15:clr>
            <a:srgbClr val="A4A3A4"/>
          </p15:clr>
        </p15:guide>
        <p15:guide id="24" pos="593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A6D790"/>
    <a:srgbClr val="505050"/>
    <a:srgbClr val="000000"/>
    <a:srgbClr val="FFFFFF"/>
    <a:srgbClr val="CC00CC"/>
    <a:srgbClr val="00FFFF"/>
    <a:srgbClr val="D2D2D2"/>
    <a:srgbClr val="969696"/>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25" autoAdjust="0"/>
    <p:restoredTop sz="86715" autoAdjust="0"/>
  </p:normalViewPr>
  <p:slideViewPr>
    <p:cSldViewPr>
      <p:cViewPr>
        <p:scale>
          <a:sx n="66" d="100"/>
          <a:sy n="66" d="100"/>
        </p:scale>
        <p:origin x="498" y="6"/>
      </p:cViewPr>
      <p:guideLst>
        <p:guide orient="horz" pos="187"/>
        <p:guide orient="horz" pos="763"/>
        <p:guide orient="horz" pos="1339"/>
        <p:guide orient="horz" pos="2491"/>
        <p:guide orient="horz" pos="4219"/>
        <p:guide orient="horz" pos="3643"/>
        <p:guide orient="horz" pos="3067"/>
        <p:guide orient="horz" pos="1915"/>
        <p:guide orient="horz" pos="302"/>
        <p:guide orient="horz" pos="4104"/>
        <p:guide pos="173"/>
        <p:guide pos="1325"/>
        <p:guide pos="7661"/>
        <p:guide pos="749"/>
        <p:guide pos="7085"/>
        <p:guide pos="3629"/>
        <p:guide pos="1901"/>
        <p:guide pos="2477"/>
        <p:guide pos="4205"/>
        <p:guide pos="4781"/>
        <p:guide pos="5357"/>
        <p:guide pos="6509"/>
        <p:guide pos="3053"/>
        <p:guide pos="5933"/>
        <p:guide pos="288"/>
        <p:guide pos="7546"/>
      </p:guideLst>
    </p:cSldViewPr>
  </p:slideViewPr>
  <p:outlineViewPr>
    <p:cViewPr>
      <p:scale>
        <a:sx n="33" d="100"/>
        <a:sy n="33" d="100"/>
      </p:scale>
      <p:origin x="0" y="0"/>
    </p:cViewPr>
  </p:outlineViewPr>
  <p:notesTextViewPr>
    <p:cViewPr>
      <p:scale>
        <a:sx n="75" d="100"/>
        <a:sy n="75" d="100"/>
      </p:scale>
      <p:origin x="0" y="0"/>
    </p:cViewPr>
  </p:notesTextViewPr>
  <p:sorterViewPr>
    <p:cViewPr varScale="1">
      <p:scale>
        <a:sx n="1" d="1"/>
        <a:sy n="1" d="1"/>
      </p:scale>
      <p:origin x="0" y="0"/>
    </p:cViewPr>
  </p:sorterViewPr>
  <p:notesViewPr>
    <p:cSldViewPr showGuides="1">
      <p:cViewPr>
        <p:scale>
          <a:sx n="100" d="100"/>
          <a:sy n="100" d="100"/>
        </p:scale>
        <p:origin x="1890" y="-11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4/14/2014</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4/14/2014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5</a:t>
            </a:fld>
            <a:endParaRPr lang="en-US"/>
          </a:p>
        </p:txBody>
      </p:sp>
    </p:spTree>
    <p:extLst>
      <p:ext uri="{BB962C8B-B14F-4D97-AF65-F5344CB8AC3E}">
        <p14:creationId xmlns:p14="http://schemas.microsoft.com/office/powerpoint/2010/main" val="3889462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17</a:t>
            </a:fld>
            <a:endParaRPr lang="en-US"/>
          </a:p>
        </p:txBody>
      </p:sp>
    </p:spTree>
    <p:extLst>
      <p:ext uri="{BB962C8B-B14F-4D97-AF65-F5344CB8AC3E}">
        <p14:creationId xmlns:p14="http://schemas.microsoft.com/office/powerpoint/2010/main" val="1742839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4/14/2014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896726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4/14/2014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641766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4/14/2014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207957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4/14/2014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87056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4/14/2014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7237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0258B20-B955-4E13-A998-6CF9158E6F4C}" type="datetime1">
              <a:rPr lang="en-US" smtClean="0"/>
              <a:t>4/14/2014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56282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4/14/2014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33099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4/14/2014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792466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4/14/2014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948106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6</a:t>
            </a:fld>
            <a:endParaRPr lang="en-US"/>
          </a:p>
        </p:txBody>
      </p:sp>
    </p:spTree>
    <p:extLst>
      <p:ext uri="{BB962C8B-B14F-4D97-AF65-F5344CB8AC3E}">
        <p14:creationId xmlns:p14="http://schemas.microsoft.com/office/powerpoint/2010/main" val="1114112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4/14/2014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858508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4/14/2014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011945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4/14/2014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1201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C48D5504-34D8-444C-8325-4523A193BFED}"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733005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58A610-1E6A-4304-BC05-570DCBF01AA5}" type="datetime1">
              <a:rPr lang="en-US" smtClean="0">
                <a:solidFill>
                  <a:prstClr val="black"/>
                </a:solidFill>
              </a:rPr>
              <a:pPr/>
              <a:t>4/14/2014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627752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4/14/2014 22:17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251404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E37ECAF-918D-458F-AB27-B3F69173E295}" type="datetime1">
              <a:rPr lang="en-US" smtClean="0">
                <a:solidFill>
                  <a:prstClr val="black"/>
                </a:solidFill>
              </a:rPr>
              <a:t>4/14/2014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8" name="Header Placeholder 7"/>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402176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CC28452-88F3-4323-8DFB-9703BCE08D07}" type="datetime1">
              <a:rPr lang="en-US" smtClean="0">
                <a:solidFill>
                  <a:prstClr val="black"/>
                </a:solidFill>
              </a:rPr>
              <a:t>4/14/2014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8" name="Header Placeholder 7"/>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201050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spcBef>
                <a:spcPct val="0"/>
              </a:spcBef>
              <a:spcAft>
                <a:spcPct val="0"/>
              </a:spcAft>
            </a:pPr>
            <a:endParaRPr lang="en-US" sz="1000" baseline="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C48D5504-34D8-444C-8325-4523A193BFED}"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382128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PT"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037911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Footer Placeholder 3"/>
          <p:cNvSpPr>
            <a:spLocks noGrp="1"/>
          </p:cNvSpPr>
          <p:nvPr>
            <p:ph type="ftr" sz="quarter" idx="10"/>
          </p:nvPr>
        </p:nvSpPr>
        <p:spPr/>
        <p:txBody>
          <a:bodyPr/>
          <a:lstStyle/>
          <a:p>
            <a:r>
              <a:rPr lang="en-US" smtClean="0">
                <a:solidFill>
                  <a:prstClr val="black"/>
                </a:solidFill>
              </a:rPr>
              <a:t>lorem ipsum</a:t>
            </a:r>
            <a:endParaRPr lang="en-US">
              <a:solidFill>
                <a:prstClr val="black"/>
              </a:solidFill>
            </a:endParaRPr>
          </a:p>
        </p:txBody>
      </p:sp>
      <p:sp>
        <p:nvSpPr>
          <p:cNvPr id="5" name="Slide Number Placeholder 4"/>
          <p:cNvSpPr>
            <a:spLocks noGrp="1"/>
          </p:cNvSpPr>
          <p:nvPr>
            <p:ph type="sldNum" sz="quarter" idx="11"/>
          </p:nvPr>
        </p:nvSpPr>
        <p:spPr/>
        <p:txBody>
          <a:bodyPr/>
          <a:lstStyle/>
          <a:p>
            <a:fld id="{E116F5B0-2218-4C13-B576-F1D4E210943C}"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926807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897071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pt-PT" dirty="0"/>
          </a:p>
        </p:txBody>
      </p:sp>
      <p:sp>
        <p:nvSpPr>
          <p:cNvPr id="4" name="Footer Placeholder 3"/>
          <p:cNvSpPr>
            <a:spLocks noGrp="1"/>
          </p:cNvSpPr>
          <p:nvPr>
            <p:ph type="ftr" sz="quarter" idx="10"/>
          </p:nvPr>
        </p:nvSpPr>
        <p:spPr/>
        <p:txBody>
          <a:bodyPr/>
          <a:lstStyle/>
          <a:p>
            <a:r>
              <a:rPr lang="en-US" smtClean="0">
                <a:solidFill>
                  <a:prstClr val="black"/>
                </a:solidFill>
              </a:rPr>
              <a:t>lorem ipsum</a:t>
            </a:r>
            <a:endParaRPr lang="en-US">
              <a:solidFill>
                <a:prstClr val="black"/>
              </a:solidFill>
            </a:endParaRPr>
          </a:p>
        </p:txBody>
      </p:sp>
      <p:sp>
        <p:nvSpPr>
          <p:cNvPr id="5" name="Slide Number Placeholder 4"/>
          <p:cNvSpPr>
            <a:spLocks noGrp="1"/>
          </p:cNvSpPr>
          <p:nvPr>
            <p:ph type="sldNum" sz="quarter" idx="11"/>
          </p:nvPr>
        </p:nvSpPr>
        <p:spPr/>
        <p:txBody>
          <a:bodyPr/>
          <a:lstStyle/>
          <a:p>
            <a:fld id="{E116F5B0-2218-4C13-B576-F1D4E210943C}"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861704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6.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09566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599034"/>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2956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1705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498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83674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43899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887453495"/>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smtClean="0"/>
              <a:t>Click to edit Master title style</a:t>
            </a:r>
            <a:endParaRPr lang="pt-PT" dirty="0"/>
          </a:p>
        </p:txBody>
      </p:sp>
    </p:spTree>
    <p:extLst>
      <p:ext uri="{BB962C8B-B14F-4D97-AF65-F5344CB8AC3E}">
        <p14:creationId xmlns:p14="http://schemas.microsoft.com/office/powerpoint/2010/main" val="1392954282"/>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smtClean="0"/>
              <a:t>Título</a:t>
            </a:r>
            <a:r>
              <a:rPr lang="en-US" dirty="0" smtClean="0"/>
              <a:t> </a:t>
            </a:r>
            <a:r>
              <a:rPr lang="en-US" dirty="0" err="1" smtClean="0"/>
              <a:t>Sessão</a:t>
            </a:r>
            <a:r>
              <a:rPr lang="en-US" dirty="0" smtClean="0"/>
              <a:t> |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1613342936"/>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06"/>
            <a:ext cx="12436475" cy="7051743"/>
          </a:xfrm>
          <a:prstGeom prst="rect">
            <a:avLst/>
          </a:prstGeom>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078" y="5956439"/>
            <a:ext cx="2308359" cy="969823"/>
          </a:xfrm>
          <a:prstGeom prst="rect">
            <a:avLst/>
          </a:prstGeom>
        </p:spPr>
      </p:pic>
    </p:spTree>
    <p:extLst>
      <p:ext uri="{BB962C8B-B14F-4D97-AF65-F5344CB8AC3E}">
        <p14:creationId xmlns:p14="http://schemas.microsoft.com/office/powerpoint/2010/main" val="26451178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199ABF87-67DF-4474-8EF2-B8A857D3097D}" type="datetimeFigureOut">
              <a:rPr lang="en-US" smtClean="0">
                <a:solidFill>
                  <a:srgbClr val="505050"/>
                </a:solidFill>
              </a:rPr>
              <a:pPr/>
              <a:t>4/14/2014</a:t>
            </a:fld>
            <a:endParaRPr lang="en-US">
              <a:solidFill>
                <a:srgbClr val="50505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FC407713-6D7E-441D-A71B-70CD120F3FC1}"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943105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5459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smtClean="0"/>
              <a:t>Click to edit Master title style</a:t>
            </a:r>
            <a:endParaRPr lang="en-US" sz="4800" dirty="0"/>
          </a:p>
        </p:txBody>
      </p:sp>
    </p:spTree>
    <p:extLst>
      <p:ext uri="{BB962C8B-B14F-4D97-AF65-F5344CB8AC3E}">
        <p14:creationId xmlns:p14="http://schemas.microsoft.com/office/powerpoint/2010/main" val="108032785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smtClean="0"/>
              <a:t>Click to edit Master title style</a:t>
            </a:r>
            <a:endParaRPr lang="pt-PT" dirty="0"/>
          </a:p>
        </p:txBody>
      </p:sp>
    </p:spTree>
    <p:extLst>
      <p:ext uri="{BB962C8B-B14F-4D97-AF65-F5344CB8AC3E}">
        <p14:creationId xmlns:p14="http://schemas.microsoft.com/office/powerpoint/2010/main" val="350423218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11887199" cy="878036"/>
          </a:xfrm>
        </p:spPr>
        <p:txBody>
          <a:bodyPr lIns="146304" tIns="91440" rIns="146304" bIns="91440"/>
          <a:lstStyle>
            <a:lvl1pPr>
              <a:lnSpc>
                <a:spcPts val="6300"/>
              </a:lnSpc>
              <a:defRPr sz="5400" baseline="0">
                <a:solidFill>
                  <a:schemeClr val="bg1"/>
                </a:solidFill>
              </a:defRPr>
            </a:lvl1pPr>
          </a:lstStyle>
          <a:p>
            <a:r>
              <a:rPr lang="en-US" dirty="0" smtClean="0"/>
              <a:t>Title only</a:t>
            </a:r>
            <a:endParaRPr lang="en-US" dirty="0"/>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6044711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pptx-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46" y="0"/>
            <a:ext cx="12768114" cy="7181046"/>
          </a:xfrm>
          <a:prstGeom prst="rect">
            <a:avLst/>
          </a:prstGeom>
        </p:spPr>
      </p:pic>
      <p:grpSp>
        <p:nvGrpSpPr>
          <p:cNvPr id="4" name="Group 3"/>
          <p:cNvGrpSpPr/>
          <p:nvPr userDrawn="1"/>
        </p:nvGrpSpPr>
        <p:grpSpPr>
          <a:xfrm>
            <a:off x="3" y="7270934"/>
            <a:ext cx="10881912" cy="3107869"/>
            <a:chOff x="3" y="7129013"/>
            <a:chExt cx="10665218" cy="3047206"/>
          </a:xfrm>
        </p:grpSpPr>
        <p:sp>
          <p:nvSpPr>
            <p:cNvPr id="58" name="Rectangle 57"/>
            <p:cNvSpPr/>
            <p:nvPr userDrawn="1"/>
          </p:nvSpPr>
          <p:spPr>
            <a:xfrm>
              <a:off x="6094416" y="7129014"/>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59" name="Rectangle 58"/>
            <p:cNvSpPr/>
            <p:nvPr userDrawn="1"/>
          </p:nvSpPr>
          <p:spPr>
            <a:xfrm>
              <a:off x="3047215" y="7129013"/>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0" name="Rectangle 59"/>
            <p:cNvSpPr/>
            <p:nvPr userDrawn="1"/>
          </p:nvSpPr>
          <p:spPr>
            <a:xfrm>
              <a:off x="1523603" y="7129014"/>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5" name="Rectangle 64"/>
            <p:cNvSpPr/>
            <p:nvPr userDrawn="1"/>
          </p:nvSpPr>
          <p:spPr>
            <a:xfrm>
              <a:off x="3047217"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6" name="Rectangle 65"/>
            <p:cNvSpPr/>
            <p:nvPr userDrawn="1"/>
          </p:nvSpPr>
          <p:spPr>
            <a:xfrm>
              <a:off x="4570816" y="8652616"/>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8" name="Rectangle 67"/>
            <p:cNvSpPr/>
            <p:nvPr userDrawn="1"/>
          </p:nvSpPr>
          <p:spPr>
            <a:xfrm>
              <a:off x="3" y="8652616"/>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9" name="Rectangle 68"/>
            <p:cNvSpPr/>
            <p:nvPr userDrawn="1"/>
          </p:nvSpPr>
          <p:spPr>
            <a:xfrm>
              <a:off x="9141618"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71" name="Rectangle 70"/>
            <p:cNvSpPr/>
            <p:nvPr userDrawn="1"/>
          </p:nvSpPr>
          <p:spPr>
            <a:xfrm>
              <a:off x="7618016" y="865261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grpSp>
        <p:nvGrpSpPr>
          <p:cNvPr id="2" name="Group 1"/>
          <p:cNvGrpSpPr/>
          <p:nvPr userDrawn="1"/>
        </p:nvGrpSpPr>
        <p:grpSpPr>
          <a:xfrm>
            <a:off x="2" y="-5047900"/>
            <a:ext cx="12436472" cy="4661802"/>
            <a:chOff x="1" y="-1"/>
            <a:chExt cx="12188823" cy="4570809"/>
          </a:xfrm>
        </p:grpSpPr>
        <p:sp>
          <p:nvSpPr>
            <p:cNvPr id="8" name="Rectangle 7"/>
            <p:cNvSpPr/>
            <p:nvPr userDrawn="1"/>
          </p:nvSpPr>
          <p:spPr>
            <a:xfrm>
              <a:off x="1523606"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9" name="Rectangle 8"/>
            <p:cNvSpPr/>
            <p:nvPr userDrawn="1"/>
          </p:nvSpPr>
          <p:spPr>
            <a:xfrm>
              <a:off x="3047209" y="-1"/>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1" name="Rectangle 10"/>
            <p:cNvSpPr/>
            <p:nvPr userDrawn="1"/>
          </p:nvSpPr>
          <p:spPr>
            <a:xfrm>
              <a:off x="6094416" y="-1"/>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2" name="Rectangle 11"/>
            <p:cNvSpPr/>
            <p:nvPr userDrawn="1"/>
          </p:nvSpPr>
          <p:spPr>
            <a:xfrm>
              <a:off x="7618015"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4" name="Rectangle 13"/>
            <p:cNvSpPr/>
            <p:nvPr userDrawn="1"/>
          </p:nvSpPr>
          <p:spPr>
            <a:xfrm>
              <a:off x="10665221" y="-1"/>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7" name="Rectangle 16"/>
            <p:cNvSpPr/>
            <p:nvPr userDrawn="1"/>
          </p:nvSpPr>
          <p:spPr>
            <a:xfrm>
              <a:off x="10665220"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8" name="Rectangle 17"/>
            <p:cNvSpPr/>
            <p:nvPr userDrawn="1"/>
          </p:nvSpPr>
          <p:spPr>
            <a:xfrm>
              <a:off x="2" y="1523602"/>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0" name="Rectangle 19"/>
            <p:cNvSpPr/>
            <p:nvPr userDrawn="1"/>
          </p:nvSpPr>
          <p:spPr>
            <a:xfrm>
              <a:off x="3047208"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1" name="Rectangle 20"/>
            <p:cNvSpPr/>
            <p:nvPr userDrawn="1"/>
          </p:nvSpPr>
          <p:spPr>
            <a:xfrm>
              <a:off x="4570812"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3" name="Rectangle 22"/>
            <p:cNvSpPr/>
            <p:nvPr userDrawn="1"/>
          </p:nvSpPr>
          <p:spPr>
            <a:xfrm>
              <a:off x="7618018" y="1523602"/>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4" name="Rectangle 23"/>
            <p:cNvSpPr/>
            <p:nvPr userDrawn="1"/>
          </p:nvSpPr>
          <p:spPr>
            <a:xfrm>
              <a:off x="9141617"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6" name="Rectangle 25"/>
            <p:cNvSpPr/>
            <p:nvPr userDrawn="1"/>
          </p:nvSpPr>
          <p:spPr>
            <a:xfrm>
              <a:off x="9141616" y="3047205"/>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9" name="Rectangle 28"/>
            <p:cNvSpPr/>
            <p:nvPr userDrawn="1"/>
          </p:nvSpPr>
          <p:spPr>
            <a:xfrm>
              <a:off x="1" y="3047205"/>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3" name="Rectangle 32"/>
            <p:cNvSpPr/>
            <p:nvPr userDrawn="1"/>
          </p:nvSpPr>
          <p:spPr>
            <a:xfrm>
              <a:off x="1523604" y="3047205"/>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5" name="Rectangle 34"/>
            <p:cNvSpPr/>
            <p:nvPr userDrawn="1"/>
          </p:nvSpPr>
          <p:spPr>
            <a:xfrm>
              <a:off x="4570811" y="304720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pic>
        <p:nvPicPr>
          <p:cNvPr id="30" name="Picture 29" descr="C:\Users\v-anvice\AppData\Local\Microsoft\Windows\Temporary Internet Files\Content.Outlook\LNAZ6BAI\logo_Innovation-Week.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97946" y="5700508"/>
            <a:ext cx="1153162" cy="115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40946"/>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2298E0"/>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
        <p:nvSpPr>
          <p:cNvPr id="12"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IT MANAGERS</a:t>
            </a:r>
          </a:p>
        </p:txBody>
      </p:sp>
    </p:spTree>
    <p:extLst>
      <p:ext uri="{BB962C8B-B14F-4D97-AF65-F5344CB8AC3E}">
        <p14:creationId xmlns:p14="http://schemas.microsoft.com/office/powerpoint/2010/main" val="966340630"/>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2298E0"/>
                </a:solidFill>
              </a:defRPr>
            </a:lvl1pPr>
          </a:lstStyle>
          <a:p>
            <a:r>
              <a:rPr lang="pt-PT" dirty="0" smtClean="0"/>
              <a:t>Título Sessão | IT MANAGERS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2298E0"/>
                </a:solidFill>
                <a:latin typeface="Segoe UI" pitchFamily="34" charset="0"/>
                <a:ea typeface="Segoe UI" pitchFamily="34" charset="0"/>
                <a:cs typeface="Segoe UI" pitchFamily="34" charset="0"/>
              </a:rPr>
              <a:t> 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2298E0"/>
                </a:solidFill>
                <a:latin typeface="Segoe UI" pitchFamily="34" charset="0"/>
                <a:ea typeface="Segoe UI" pitchFamily="34" charset="0"/>
                <a:cs typeface="Segoe UI" pitchFamily="34" charset="0"/>
              </a:rPr>
              <a:t> 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8645567"/>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2298E0"/>
                </a:solidFill>
              </a:defRPr>
            </a:lvl1pPr>
          </a:lstStyle>
          <a:p>
            <a:r>
              <a:rPr lang="en-US" dirty="0" err="1" smtClean="0"/>
              <a:t>Título</a:t>
            </a:r>
            <a:r>
              <a:rPr lang="en-US" dirty="0" smtClean="0"/>
              <a:t> </a:t>
            </a:r>
            <a:r>
              <a:rPr lang="en-US" dirty="0" err="1" smtClean="0"/>
              <a:t>Sessão</a:t>
            </a:r>
            <a:r>
              <a:rPr lang="en-US" dirty="0" smtClean="0"/>
              <a:t> | IT MANAGERS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2298E0"/>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1271013446"/>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868686"/>
        </a:solidFill>
        <a:effectLst/>
      </p:bgPr>
    </p:bg>
    <p:spTree>
      <p:nvGrpSpPr>
        <p:cNvPr id="1" name=""/>
        <p:cNvGrpSpPr/>
        <p:nvPr/>
      </p:nvGrpSpPr>
      <p:grpSpPr>
        <a:xfrm>
          <a:off x="0" y="0"/>
          <a:ext cx="0" cy="0"/>
          <a:chOff x="0" y="0"/>
          <a:chExt cx="0" cy="0"/>
        </a:xfrm>
      </p:grpSpPr>
      <p:sp>
        <p:nvSpPr>
          <p:cNvPr id="13"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WEB DEVELOPERS</a:t>
            </a:r>
          </a:p>
        </p:txBody>
      </p:sp>
      <p:sp>
        <p:nvSpPr>
          <p:cNvPr id="14"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Tree>
    <p:extLst>
      <p:ext uri="{BB962C8B-B14F-4D97-AF65-F5344CB8AC3E}">
        <p14:creationId xmlns:p14="http://schemas.microsoft.com/office/powerpoint/2010/main" val="37051246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868686"/>
                </a:solidFill>
              </a:defRPr>
            </a:lvl1pPr>
          </a:lstStyle>
          <a:p>
            <a:r>
              <a:rPr lang="pt-PT" dirty="0" smtClean="0"/>
              <a:t>Título Sessão | WEB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868686"/>
                </a:solidFill>
                <a:latin typeface="Segoe UI" pitchFamily="34" charset="0"/>
                <a:ea typeface="Segoe UI" pitchFamily="34" charset="0"/>
                <a:cs typeface="Segoe UI" pitchFamily="34" charset="0"/>
              </a:rPr>
              <a:t> 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868686"/>
                </a:solidFill>
                <a:latin typeface="Segoe UI" pitchFamily="34" charset="0"/>
                <a:ea typeface="Segoe UI" pitchFamily="34" charset="0"/>
                <a:cs typeface="Segoe UI" pitchFamily="34" charset="0"/>
              </a:rPr>
              <a:t> 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9025663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757537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868686"/>
                </a:solidFill>
              </a:defRPr>
            </a:lvl1pPr>
          </a:lstStyle>
          <a:p>
            <a:r>
              <a:rPr lang="en-US" dirty="0" err="1" smtClean="0"/>
              <a:t>Título</a:t>
            </a:r>
            <a:r>
              <a:rPr lang="en-US" dirty="0" smtClean="0"/>
              <a:t> </a:t>
            </a:r>
            <a:r>
              <a:rPr lang="en-US" dirty="0" err="1" smtClean="0"/>
              <a:t>Sessão</a:t>
            </a:r>
            <a:r>
              <a:rPr lang="en-US" dirty="0" smtClean="0"/>
              <a:t> | WEB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86868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375785759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D77B6"/>
        </a:solidFill>
        <a:effectLst/>
      </p:bgPr>
    </p:bg>
    <p:spTree>
      <p:nvGrpSpPr>
        <p:cNvPr id="1" name=""/>
        <p:cNvGrpSpPr/>
        <p:nvPr/>
      </p:nvGrpSpPr>
      <p:grpSpPr>
        <a:xfrm>
          <a:off x="0" y="0"/>
          <a:ext cx="0" cy="0"/>
          <a:chOff x="0" y="0"/>
          <a:chExt cx="0" cy="0"/>
        </a:xfrm>
      </p:grpSpPr>
      <p:sp>
        <p:nvSpPr>
          <p:cNvPr id="15"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DEVELOPERS</a:t>
            </a:r>
          </a:p>
        </p:txBody>
      </p:sp>
      <p:sp>
        <p:nvSpPr>
          <p:cNvPr id="16"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
        <p:nvSpPr>
          <p:cNvPr id="2" name="AutoShape 2" descr="https://mediabank.partners.extranet.microsoft.com/Assets/Active/R-T/SQL_Server/SQL_Server_2008/SQL_Server_2008_R2_Fast_Track_Data_Warehouse/SQL-FTDW/Horizontal/online-rgb/reverse/SQL-FTDW_h_rgb_r.png"/>
          <p:cNvSpPr>
            <a:spLocks noChangeAspect="1" noChangeArrowheads="1"/>
          </p:cNvSpPr>
          <p:nvPr userDrawn="1"/>
        </p:nvSpPr>
        <p:spPr bwMode="auto">
          <a:xfrm>
            <a:off x="64791" y="-139242"/>
            <a:ext cx="18270830" cy="4264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73" tIns="46637" rIns="93273" bIns="46637" numCol="1" anchor="t" anchorCtr="0" compatLnSpc="1">
            <a:prstTxWarp prst="textNoShape">
              <a:avLst/>
            </a:prstTxWarp>
          </a:bodyPr>
          <a:lstStyle/>
          <a:p>
            <a:pPr defTabSz="932706"/>
            <a:endParaRPr lang="en-US" sz="1904">
              <a:solidFill>
                <a:prstClr val="black"/>
              </a:solidFill>
            </a:endParaRPr>
          </a:p>
        </p:txBody>
      </p:sp>
    </p:spTree>
    <p:extLst>
      <p:ext uri="{BB962C8B-B14F-4D97-AF65-F5344CB8AC3E}">
        <p14:creationId xmlns:p14="http://schemas.microsoft.com/office/powerpoint/2010/main" val="124247032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0D77B6"/>
                </a:solidFill>
              </a:defRPr>
            </a:lvl1pPr>
          </a:lstStyle>
          <a:p>
            <a:r>
              <a:rPr lang="pt-PT" dirty="0" smtClean="0"/>
              <a:t>Título Sessão |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0D77B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0D77B6"/>
                </a:solidFill>
                <a:latin typeface="Segoe UI" pitchFamily="34" charset="0"/>
                <a:ea typeface="Segoe UI" pitchFamily="34" charset="0"/>
                <a:cs typeface="Segoe UI" pitchFamily="34" charset="0"/>
              </a:rPr>
              <a:t>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0D77B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0D77B6"/>
                </a:solidFill>
                <a:latin typeface="Segoe UI" pitchFamily="34" charset="0"/>
                <a:ea typeface="Segoe UI" pitchFamily="34" charset="0"/>
                <a:cs typeface="Segoe UI" pitchFamily="34" charset="0"/>
              </a:rPr>
              <a:t>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3231119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smtClean="0"/>
              <a:t>Título</a:t>
            </a:r>
            <a:r>
              <a:rPr lang="en-US" dirty="0" smtClean="0"/>
              <a:t> </a:t>
            </a:r>
            <a:r>
              <a:rPr lang="en-US" dirty="0" err="1" smtClean="0"/>
              <a:t>Sessão</a:t>
            </a:r>
            <a:r>
              <a:rPr lang="en-US" dirty="0" smtClean="0"/>
              <a:t> |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2891274038"/>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A5A5A5"/>
        </a:solidFill>
        <a:effectLst/>
      </p:bgPr>
    </p:bg>
    <p:spTree>
      <p:nvGrpSpPr>
        <p:cNvPr id="1" name=""/>
        <p:cNvGrpSpPr/>
        <p:nvPr/>
      </p:nvGrpSpPr>
      <p:grpSpPr>
        <a:xfrm>
          <a:off x="0" y="0"/>
          <a:ext cx="0" cy="0"/>
          <a:chOff x="0" y="0"/>
          <a:chExt cx="0" cy="0"/>
        </a:xfrm>
      </p:grpSpPr>
      <p:sp>
        <p:nvSpPr>
          <p:cNvPr id="11"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ARQUITECTOS</a:t>
            </a:r>
          </a:p>
        </p:txBody>
      </p:sp>
      <p:sp>
        <p:nvSpPr>
          <p:cNvPr id="12"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Tree>
    <p:extLst>
      <p:ext uri="{BB962C8B-B14F-4D97-AF65-F5344CB8AC3E}">
        <p14:creationId xmlns:p14="http://schemas.microsoft.com/office/powerpoint/2010/main" val="4057722648"/>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A5A5A5"/>
                </a:solidFill>
              </a:defRPr>
            </a:lvl1pPr>
          </a:lstStyle>
          <a:p>
            <a:r>
              <a:rPr lang="pt-PT" dirty="0" smtClean="0"/>
              <a:t>Título Sessão | ARQUITECTOS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latin typeface="Segoe UI Light"/>
                <a:cs typeface="Segoe UI Light"/>
              </a:defRPr>
            </a:lvl1pPr>
            <a:lvl3pPr marL="932743" indent="0">
              <a:buNone/>
              <a:defRPr/>
            </a:lvl3pPr>
            <a:lvl4pPr marL="1399115" indent="0">
              <a:buNone/>
              <a:defRPr/>
            </a:lvl4pPr>
            <a:lvl5pPr marL="1865488" indent="0">
              <a:buNone/>
              <a:defRPr/>
            </a:lvl5pPr>
          </a:lstStyle>
          <a:p>
            <a:pPr lvl="0"/>
            <a:r>
              <a:rPr lang="pt-PT" sz="3672" dirty="0" smtClean="0">
                <a:solidFill>
                  <a:srgbClr val="A5A5A5"/>
                </a:solidFill>
                <a:latin typeface="Segoe UI Light" pitchFamily="34" charset="0"/>
              </a:rPr>
              <a:t>Orador</a:t>
            </a:r>
            <a:endParaRPr lang="pt-PT" dirty="0" smtClean="0"/>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A5A5A5"/>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A5A5A5"/>
                </a:solidFill>
                <a:latin typeface="Segoe UI" pitchFamily="34" charset="0"/>
                <a:ea typeface="Segoe UI" pitchFamily="34" charset="0"/>
                <a:cs typeface="Segoe UI" pitchFamily="34" charset="0"/>
              </a:rPr>
              <a:t>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A5A5A5"/>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A5A5A5"/>
                </a:solidFill>
                <a:latin typeface="Segoe UI" pitchFamily="34" charset="0"/>
                <a:ea typeface="Segoe UI" pitchFamily="34" charset="0"/>
                <a:cs typeface="Segoe UI" pitchFamily="34" charset="0"/>
              </a:rPr>
              <a:t>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7149474"/>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A5A5A5"/>
                </a:solidFill>
              </a:defRPr>
            </a:lvl1pPr>
          </a:lstStyle>
          <a:p>
            <a:r>
              <a:rPr lang="en-US" dirty="0" err="1" smtClean="0"/>
              <a:t>Título</a:t>
            </a:r>
            <a:r>
              <a:rPr lang="en-US" dirty="0" smtClean="0"/>
              <a:t> </a:t>
            </a:r>
            <a:r>
              <a:rPr lang="en-US" dirty="0" err="1" smtClean="0"/>
              <a:t>Sessão</a:t>
            </a:r>
            <a:r>
              <a:rPr lang="en-US" dirty="0" smtClean="0"/>
              <a:t> | ARQUITECTOS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A5A5A5"/>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301835184"/>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92641625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21277400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smtClean="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smtClean="0"/>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63190218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48133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smtClean="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smtClean="0"/>
              <a:t>Click to edit Master text styles</a:t>
            </a:r>
          </a:p>
        </p:txBody>
      </p:sp>
    </p:spTree>
    <p:extLst>
      <p:ext uri="{BB962C8B-B14F-4D97-AF65-F5344CB8AC3E}">
        <p14:creationId xmlns:p14="http://schemas.microsoft.com/office/powerpoint/2010/main" val="405898077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59279095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06222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12438212" cy="6994525"/>
          </a:xfrm>
          <a:prstGeom prst="rect">
            <a:avLst/>
          </a:prstGeom>
          <a:noFill/>
          <a:ln>
            <a:noFill/>
          </a:ln>
          <a:extLst/>
        </p:spPr>
      </p:pic>
      <p:sp>
        <p:nvSpPr>
          <p:cNvPr id="2" name="Title 1"/>
          <p:cNvSpPr>
            <a:spLocks noGrp="1"/>
          </p:cNvSpPr>
          <p:nvPr>
            <p:ph type="ctrTitle"/>
          </p:nvPr>
        </p:nvSpPr>
        <p:spPr>
          <a:xfrm>
            <a:off x="0" y="2516086"/>
            <a:ext cx="12436475" cy="1962354"/>
          </a:xfrm>
        </p:spPr>
        <p:txBody>
          <a:bodyPr anchor="ctr" anchorCtr="1">
            <a:normAutofit/>
          </a:bodyPr>
          <a:lstStyle>
            <a:lvl1pPr algn="l">
              <a:lnSpc>
                <a:spcPts val="6129"/>
              </a:lnSpc>
              <a:defRPr kumimoji="0" lang="en-US" sz="7343" b="0" i="0" u="none" strike="noStrike" kern="1200" cap="none" spc="-204"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933861"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2040" b="1" cap="all" spc="0" baseline="0">
                <a:solidFill>
                  <a:schemeClr val="bg1"/>
                </a:solidFill>
                <a:latin typeface="Segoe UI" pitchFamily="34" charset="0"/>
                <a:ea typeface="Segoe UI" pitchFamily="34" charset="0"/>
                <a:cs typeface="Segoe UI" pitchFamily="34" charset="0"/>
              </a:defRPr>
            </a:lvl1pPr>
            <a:lvl2pPr marL="466930" indent="0" algn="ctr">
              <a:buNone/>
              <a:defRPr>
                <a:solidFill>
                  <a:schemeClr val="tx1">
                    <a:tint val="75000"/>
                  </a:schemeClr>
                </a:solidFill>
              </a:defRPr>
            </a:lvl2pPr>
            <a:lvl3pPr marL="933861" indent="0" algn="ctr">
              <a:buNone/>
              <a:defRPr>
                <a:solidFill>
                  <a:schemeClr val="tx1">
                    <a:tint val="75000"/>
                  </a:schemeClr>
                </a:solidFill>
              </a:defRPr>
            </a:lvl3pPr>
            <a:lvl4pPr marL="1400791" indent="0" algn="ctr">
              <a:buNone/>
              <a:defRPr>
                <a:solidFill>
                  <a:schemeClr val="tx1">
                    <a:tint val="75000"/>
                  </a:schemeClr>
                </a:solidFill>
              </a:defRPr>
            </a:lvl4pPr>
            <a:lvl5pPr marL="1867721" indent="0" algn="ctr">
              <a:buNone/>
              <a:defRPr>
                <a:solidFill>
                  <a:schemeClr val="tx1">
                    <a:tint val="75000"/>
                  </a:schemeClr>
                </a:solidFill>
              </a:defRPr>
            </a:lvl5pPr>
            <a:lvl6pPr marL="2334652" indent="0" algn="ctr">
              <a:buNone/>
              <a:defRPr>
                <a:solidFill>
                  <a:schemeClr val="tx1">
                    <a:tint val="75000"/>
                  </a:schemeClr>
                </a:solidFill>
              </a:defRPr>
            </a:lvl6pPr>
            <a:lvl7pPr marL="2801582" indent="0" algn="ctr">
              <a:buNone/>
              <a:defRPr>
                <a:solidFill>
                  <a:schemeClr val="tx1">
                    <a:tint val="75000"/>
                  </a:schemeClr>
                </a:solidFill>
              </a:defRPr>
            </a:lvl7pPr>
            <a:lvl8pPr marL="3268511" indent="0" algn="ctr">
              <a:buNone/>
              <a:defRPr>
                <a:solidFill>
                  <a:schemeClr val="tx1">
                    <a:tint val="75000"/>
                  </a:schemeClr>
                </a:solidFill>
              </a:defRPr>
            </a:lvl8pPr>
            <a:lvl9pPr marL="3735441"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632"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Click to edit presenter </a:t>
            </a:r>
          </a:p>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85390600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62743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425205872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828537964"/>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176753064"/>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smtClean="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smtClean="0"/>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6080799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smtClean="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smtClean="0"/>
              <a:t>Click to edit Master text styles</a:t>
            </a:r>
          </a:p>
        </p:txBody>
      </p:sp>
    </p:spTree>
    <p:extLst>
      <p:ext uri="{BB962C8B-B14F-4D97-AF65-F5344CB8AC3E}">
        <p14:creationId xmlns:p14="http://schemas.microsoft.com/office/powerpoint/2010/main" val="100127518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Monitor and Manage using BizTalk360</a:t>
            </a:r>
            <a:endParaRPr lang="en-US" dirty="0"/>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smtClean="0"/>
              <a:t>Saravana</a:t>
            </a:r>
            <a:r>
              <a:rPr lang="en-US" dirty="0" smtClean="0"/>
              <a:t> Kumar</a:t>
            </a:r>
          </a:p>
          <a:p>
            <a:pPr lvl="0"/>
            <a:r>
              <a:rPr lang="en-US" dirty="0" smtClean="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355018638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131136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12438212" cy="6994525"/>
          </a:xfrm>
          <a:prstGeom prst="rect">
            <a:avLst/>
          </a:prstGeom>
          <a:noFill/>
          <a:ln>
            <a:noFill/>
          </a:ln>
          <a:extLst/>
        </p:spPr>
      </p:pic>
      <p:sp>
        <p:nvSpPr>
          <p:cNvPr id="2" name="Title 1"/>
          <p:cNvSpPr>
            <a:spLocks noGrp="1"/>
          </p:cNvSpPr>
          <p:nvPr>
            <p:ph type="ctrTitle"/>
          </p:nvPr>
        </p:nvSpPr>
        <p:spPr>
          <a:xfrm>
            <a:off x="0" y="2516086"/>
            <a:ext cx="12436475" cy="1962354"/>
          </a:xfrm>
        </p:spPr>
        <p:txBody>
          <a:bodyPr anchor="ctr" anchorCtr="1">
            <a:normAutofit/>
          </a:bodyPr>
          <a:lstStyle>
            <a:lvl1pPr algn="l">
              <a:lnSpc>
                <a:spcPts val="6129"/>
              </a:lnSpc>
              <a:defRPr kumimoji="0" lang="en-US" sz="7343" b="0" i="0" u="none" strike="noStrike" kern="1200" cap="none" spc="-204"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933861"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2040" b="1" cap="all" spc="0" baseline="0">
                <a:solidFill>
                  <a:schemeClr val="bg1"/>
                </a:solidFill>
                <a:latin typeface="Segoe UI" pitchFamily="34" charset="0"/>
                <a:ea typeface="Segoe UI" pitchFamily="34" charset="0"/>
                <a:cs typeface="Segoe UI" pitchFamily="34" charset="0"/>
              </a:defRPr>
            </a:lvl1pPr>
            <a:lvl2pPr marL="466930" indent="0" algn="ctr">
              <a:buNone/>
              <a:defRPr>
                <a:solidFill>
                  <a:schemeClr val="tx1">
                    <a:tint val="75000"/>
                  </a:schemeClr>
                </a:solidFill>
              </a:defRPr>
            </a:lvl2pPr>
            <a:lvl3pPr marL="933861" indent="0" algn="ctr">
              <a:buNone/>
              <a:defRPr>
                <a:solidFill>
                  <a:schemeClr val="tx1">
                    <a:tint val="75000"/>
                  </a:schemeClr>
                </a:solidFill>
              </a:defRPr>
            </a:lvl3pPr>
            <a:lvl4pPr marL="1400791" indent="0" algn="ctr">
              <a:buNone/>
              <a:defRPr>
                <a:solidFill>
                  <a:schemeClr val="tx1">
                    <a:tint val="75000"/>
                  </a:schemeClr>
                </a:solidFill>
              </a:defRPr>
            </a:lvl4pPr>
            <a:lvl5pPr marL="1867721" indent="0" algn="ctr">
              <a:buNone/>
              <a:defRPr>
                <a:solidFill>
                  <a:schemeClr val="tx1">
                    <a:tint val="75000"/>
                  </a:schemeClr>
                </a:solidFill>
              </a:defRPr>
            </a:lvl5pPr>
            <a:lvl6pPr marL="2334652" indent="0" algn="ctr">
              <a:buNone/>
              <a:defRPr>
                <a:solidFill>
                  <a:schemeClr val="tx1">
                    <a:tint val="75000"/>
                  </a:schemeClr>
                </a:solidFill>
              </a:defRPr>
            </a:lvl6pPr>
            <a:lvl7pPr marL="2801582" indent="0" algn="ctr">
              <a:buNone/>
              <a:defRPr>
                <a:solidFill>
                  <a:schemeClr val="tx1">
                    <a:tint val="75000"/>
                  </a:schemeClr>
                </a:solidFill>
              </a:defRPr>
            </a:lvl7pPr>
            <a:lvl8pPr marL="3268511" indent="0" algn="ctr">
              <a:buNone/>
              <a:defRPr>
                <a:solidFill>
                  <a:schemeClr val="tx1">
                    <a:tint val="75000"/>
                  </a:schemeClr>
                </a:solidFill>
              </a:defRPr>
            </a:lvl8pPr>
            <a:lvl9pPr marL="3735441"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632"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Click to edit presenter </a:t>
            </a:r>
          </a:p>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856660717"/>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50048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62433749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5605" y="785805"/>
            <a:ext cx="10998508" cy="3419546"/>
          </a:xfrm>
        </p:spPr>
        <p:txBody>
          <a:bodyPr anchor="b">
            <a:noAutofit/>
          </a:bodyPr>
          <a:lstStyle>
            <a:lvl1pPr algn="l">
              <a:lnSpc>
                <a:spcPct val="80000"/>
              </a:lnSpc>
              <a:defRPr sz="8975" spc="-122"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0897" y="4290624"/>
            <a:ext cx="9413246" cy="1678686"/>
          </a:xfrm>
        </p:spPr>
        <p:txBody>
          <a:bodyPr>
            <a:normAutofit/>
          </a:bodyPr>
          <a:lstStyle>
            <a:lvl1pPr marL="0" indent="0" algn="l">
              <a:buNone/>
              <a:defRPr sz="3264">
                <a:solidFill>
                  <a:schemeClr val="tx1"/>
                </a:solidFill>
                <a:latin typeface="+mj-lt"/>
              </a:defRPr>
            </a:lvl1pPr>
            <a:lvl2pPr marL="466298" indent="0" algn="ctr">
              <a:buNone/>
              <a:defRPr sz="2856"/>
            </a:lvl2pPr>
            <a:lvl3pPr marL="932597" indent="0" algn="ctr">
              <a:buNone/>
              <a:defRPr sz="2448"/>
            </a:lvl3pPr>
            <a:lvl4pPr marL="1398895" indent="0" algn="ctr">
              <a:buNone/>
              <a:defRPr sz="2040"/>
            </a:lvl4pPr>
            <a:lvl5pPr marL="1865193" indent="0" algn="ctr">
              <a:buNone/>
              <a:defRPr sz="2040"/>
            </a:lvl5pPr>
            <a:lvl6pPr marL="2331491" indent="0" algn="ctr">
              <a:buNone/>
              <a:defRPr sz="2040"/>
            </a:lvl6pPr>
            <a:lvl7pPr marL="2797790" indent="0" algn="ctr">
              <a:buNone/>
              <a:defRPr sz="2040"/>
            </a:lvl7pPr>
            <a:lvl8pPr marL="3264088" indent="0" algn="ctr">
              <a:buNone/>
              <a:defRPr sz="2040"/>
            </a:lvl8pPr>
            <a:lvl9pPr marL="3730386" indent="0" algn="ctr">
              <a:buNone/>
              <a:defRPr sz="204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solidFill>
                  <a:srgbClr val="FFFFFF">
                    <a:alpha val="80000"/>
                  </a:srgbClr>
                </a:solidFill>
              </a:rPr>
              <a:pPr/>
              <a:t>4/14/2014</a:t>
            </a:fld>
            <a:endParaRPr lang="en-US" dirty="0">
              <a:solidFill>
                <a:srgbClr val="FFFFFF">
                  <a:alpha val="80000"/>
                </a:srgbClr>
              </a:solidFill>
            </a:endParaRPr>
          </a:p>
        </p:txBody>
      </p:sp>
      <p:sp>
        <p:nvSpPr>
          <p:cNvPr id="8" name="Footer Placeholder 7"/>
          <p:cNvSpPr>
            <a:spLocks noGrp="1"/>
          </p:cNvSpPr>
          <p:nvPr>
            <p:ph type="ftr" sz="quarter" idx="11"/>
          </p:nvPr>
        </p:nvSpPr>
        <p:spPr/>
        <p:txBody>
          <a:bodyPr/>
          <a:lstStyle/>
          <a:p>
            <a:endParaRPr lang="en-US" dirty="0">
              <a:solidFill>
                <a:srgbClr val="FFFFFF">
                  <a:alpha val="80000"/>
                </a:srgbClr>
              </a:solidFill>
            </a:endParaRPr>
          </a:p>
        </p:txBody>
      </p:sp>
      <p:sp>
        <p:nvSpPr>
          <p:cNvPr id="10" name="Slide Number Placeholder 6"/>
          <p:cNvSpPr>
            <a:spLocks noGrp="1"/>
          </p:cNvSpPr>
          <p:nvPr>
            <p:ph type="sldNum" sz="quarter" idx="12"/>
          </p:nvPr>
        </p:nvSpPr>
        <p:spPr>
          <a:xfrm>
            <a:off x="8007636" y="5923946"/>
            <a:ext cx="3926703" cy="1424850"/>
          </a:xfrm>
          <a:prstGeom prst="rect">
            <a:avLst/>
          </a:prstGeom>
        </p:spPr>
        <p:txBody>
          <a:bodyPr/>
          <a:lstStyle>
            <a:lvl1pPr>
              <a:defRPr>
                <a:solidFill>
                  <a:schemeClr val="accent1">
                    <a:lumMod val="60000"/>
                    <a:lumOff val="40000"/>
                  </a:schemeClr>
                </a:solidFill>
              </a:defRPr>
            </a:lvl1pPr>
          </a:lstStyle>
          <a:p>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3318795541"/>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latin typeface="Segoe UI Light" panose="020B0502040204020203" pitchFamily="34" charset="0"/>
                <a:cs typeface="Segoe UI Light" panose="020B0502040204020203" pitchFamily="34" charset="0"/>
              </a:defRPr>
            </a:lvl1pPr>
            <a:lvl2pPr>
              <a:defRPr>
                <a:solidFill>
                  <a:schemeClr val="tx1"/>
                </a:solidFill>
                <a:latin typeface="Segoe UI Light" panose="020B0502040204020203" pitchFamily="34" charset="0"/>
                <a:cs typeface="Segoe UI Light" panose="020B0502040204020203" pitchFamily="34" charset="0"/>
              </a:defRPr>
            </a:lvl2pPr>
            <a:lvl3pPr>
              <a:defRPr>
                <a:solidFill>
                  <a:schemeClr val="tx1"/>
                </a:solidFill>
                <a:latin typeface="Segoe UI Light" panose="020B0502040204020203" pitchFamily="34" charset="0"/>
                <a:cs typeface="Segoe UI Light" panose="020B0502040204020203" pitchFamily="34" charset="0"/>
              </a:defRPr>
            </a:lvl3pPr>
            <a:lvl4pPr>
              <a:defRPr>
                <a:solidFill>
                  <a:schemeClr val="tx1"/>
                </a:solidFill>
                <a:latin typeface="Segoe UI Light" panose="020B0502040204020203" pitchFamily="34" charset="0"/>
                <a:cs typeface="Segoe UI Light" panose="020B0502040204020203" pitchFamily="34" charset="0"/>
              </a:defRPr>
            </a:lvl4pPr>
            <a:lvl5pPr>
              <a:defRPr>
                <a:solidFill>
                  <a:schemeClr val="tx1"/>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dirty="0">
                <a:solidFill>
                  <a:srgbClr val="FFFFFF">
                    <a:alpha val="80000"/>
                  </a:srgbClr>
                </a:solidFill>
              </a:rPr>
              <a:pPr/>
              <a:t>4/14/2014</a:t>
            </a:fld>
            <a:endParaRPr lang="en-US" dirty="0">
              <a:solidFill>
                <a:srgbClr val="FFFFFF">
                  <a:alpha val="80000"/>
                </a:srgbClr>
              </a:solidFill>
            </a:endParaRPr>
          </a:p>
        </p:txBody>
      </p:sp>
      <p:sp>
        <p:nvSpPr>
          <p:cNvPr id="5" name="Footer Placeholder 4"/>
          <p:cNvSpPr>
            <a:spLocks noGrp="1"/>
          </p:cNvSpPr>
          <p:nvPr>
            <p:ph type="ftr" sz="quarter" idx="11"/>
          </p:nvPr>
        </p:nvSpPr>
        <p:spPr/>
        <p:txBody>
          <a:bodyPr/>
          <a:lstStyle/>
          <a:p>
            <a:endParaRPr lang="en-US" dirty="0">
              <a:solidFill>
                <a:srgbClr val="FFFFFF">
                  <a:alpha val="80000"/>
                </a:srgbClr>
              </a:solidFill>
            </a:endParaRPr>
          </a:p>
        </p:txBody>
      </p:sp>
      <p:sp>
        <p:nvSpPr>
          <p:cNvPr id="7" name="Slide Number Placeholder 6"/>
          <p:cNvSpPr>
            <a:spLocks noGrp="1"/>
          </p:cNvSpPr>
          <p:nvPr>
            <p:ph type="sldNum" sz="quarter" idx="12"/>
          </p:nvPr>
        </p:nvSpPr>
        <p:spPr>
          <a:xfrm>
            <a:off x="8007636" y="5923946"/>
            <a:ext cx="3926703" cy="1424850"/>
          </a:xfrm>
          <a:prstGeom prst="rect">
            <a:avLst/>
          </a:prstGeom>
        </p:spPr>
        <p:txBody>
          <a:bodyPr/>
          <a:lstStyle>
            <a:lvl1pPr>
              <a:defRPr>
                <a:solidFill>
                  <a:schemeClr val="accent1">
                    <a:lumMod val="60000"/>
                    <a:lumOff val="40000"/>
                  </a:schemeClr>
                </a:solidFill>
              </a:defRPr>
            </a:lvl1pPr>
          </a:lstStyle>
          <a:p>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555431395"/>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5606" y="782696"/>
            <a:ext cx="10996953" cy="3422654"/>
          </a:xfrm>
        </p:spPr>
        <p:txBody>
          <a:bodyPr anchor="b">
            <a:normAutofit/>
          </a:bodyPr>
          <a:lstStyle>
            <a:lvl1pPr>
              <a:lnSpc>
                <a:spcPct val="80000"/>
              </a:lnSpc>
              <a:defRPr sz="8975" b="0" baseline="0">
                <a:solidFill>
                  <a:schemeClr val="tx1"/>
                </a:solidFill>
                <a:latin typeface="Segoe UI Light" panose="020B0502040204020203" pitchFamily="34" charset="0"/>
                <a:cs typeface="Segoe UI Light" panose="020B0502040204020203"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680897" y="4287904"/>
            <a:ext cx="9411302" cy="1678686"/>
          </a:xfrm>
        </p:spPr>
        <p:txBody>
          <a:bodyPr anchor="t">
            <a:normAutofit/>
          </a:bodyPr>
          <a:lstStyle>
            <a:lvl1pPr marL="0" indent="0">
              <a:buNone/>
              <a:defRPr sz="3264">
                <a:solidFill>
                  <a:schemeClr val="tx1"/>
                </a:solidFill>
                <a:latin typeface="+mj-lt"/>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5586B75A-687E-405C-8A0B-8D00578BA2C3}" type="datetimeFigureOut">
              <a:rPr lang="en-US" smtClean="0">
                <a:solidFill>
                  <a:srgbClr val="FFFFFF"/>
                </a:solidFill>
              </a:rPr>
              <a:pPr/>
              <a:t>4/14/2014</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solidFill>
                <a:srgbClr val="FFFFFF"/>
              </a:solidFill>
            </a:endParaRPr>
          </a:p>
        </p:txBody>
      </p:sp>
      <p:sp>
        <p:nvSpPr>
          <p:cNvPr id="7" name="Slide Number Placeholder 6"/>
          <p:cNvSpPr>
            <a:spLocks noGrp="1"/>
          </p:cNvSpPr>
          <p:nvPr>
            <p:ph type="sldNum" sz="quarter" idx="12"/>
          </p:nvPr>
        </p:nvSpPr>
        <p:spPr>
          <a:xfrm>
            <a:off x="8007636" y="5923946"/>
            <a:ext cx="3926703" cy="1424850"/>
          </a:xfrm>
          <a:prstGeom prst="rect">
            <a:avLst/>
          </a:prstGeom>
        </p:spPr>
        <p:txBody>
          <a:bodyPr/>
          <a:lstStyle>
            <a:lvl1pPr>
              <a:defRPr>
                <a:solidFill>
                  <a:schemeClr val="accent1">
                    <a:lumMod val="60000"/>
                    <a:lumOff val="40000"/>
                  </a:schemeClr>
                </a:solidFill>
              </a:defRPr>
            </a:lvl1pPr>
          </a:lstStyle>
          <a:p>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87152442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latin typeface="Segoe UI Light" panose="020B0502040204020203" pitchFamily="34" charset="0"/>
                <a:cs typeface="Segoe UI Light" panose="020B0502040204020203"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690224" y="2037912"/>
            <a:ext cx="4756952" cy="3842326"/>
          </a:xfrm>
        </p:spPr>
        <p:txBody>
          <a:bodyPr/>
          <a:lstStyle>
            <a:lvl1pPr>
              <a:defRPr sz="2448">
                <a:solidFill>
                  <a:schemeClr val="tx1"/>
                </a:solidFill>
                <a:latin typeface="Segoe UI Light" panose="020B0502040204020203" pitchFamily="34" charset="0"/>
                <a:cs typeface="Segoe UI Light" panose="020B0502040204020203" pitchFamily="34" charset="0"/>
              </a:defRPr>
            </a:lvl1pPr>
            <a:lvl2pPr>
              <a:defRPr sz="2040">
                <a:solidFill>
                  <a:schemeClr val="tx1"/>
                </a:solidFill>
                <a:latin typeface="Segoe UI Light" panose="020B0502040204020203" pitchFamily="34" charset="0"/>
                <a:cs typeface="Segoe UI Light" panose="020B0502040204020203" pitchFamily="34" charset="0"/>
              </a:defRPr>
            </a:lvl2pPr>
            <a:lvl3pPr>
              <a:defRPr sz="1836">
                <a:solidFill>
                  <a:schemeClr val="tx1"/>
                </a:solidFill>
                <a:latin typeface="Segoe UI Light" panose="020B0502040204020203" pitchFamily="34" charset="0"/>
                <a:cs typeface="Segoe UI Light" panose="020B0502040204020203" pitchFamily="34" charset="0"/>
              </a:defRPr>
            </a:lvl3pPr>
            <a:lvl4pPr>
              <a:defRPr sz="1632">
                <a:solidFill>
                  <a:schemeClr val="tx1"/>
                </a:solidFill>
                <a:latin typeface="Segoe UI Light" panose="020B0502040204020203" pitchFamily="34" charset="0"/>
                <a:cs typeface="Segoe UI Light" panose="020B0502040204020203" pitchFamily="34" charset="0"/>
              </a:defRPr>
            </a:lvl4pPr>
            <a:lvl5pPr>
              <a:defRPr sz="1632">
                <a:solidFill>
                  <a:schemeClr val="tx1"/>
                </a:solidFill>
                <a:latin typeface="Segoe UI Light" panose="020B0502040204020203" pitchFamily="34" charset="0"/>
                <a:cs typeface="Segoe UI Light" panose="020B0502040204020203" pitchFamily="34" charset="0"/>
              </a:defRPr>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31870" y="2037912"/>
            <a:ext cx="4756952" cy="3842326"/>
          </a:xfrm>
        </p:spPr>
        <p:txBody>
          <a:bodyPr/>
          <a:lstStyle>
            <a:lvl1pPr>
              <a:defRPr sz="2448">
                <a:solidFill>
                  <a:schemeClr val="tx1"/>
                </a:solidFill>
              </a:defRPr>
            </a:lvl1pPr>
            <a:lvl2pPr>
              <a:defRPr sz="2040">
                <a:solidFill>
                  <a:schemeClr val="tx1"/>
                </a:solidFill>
              </a:defRPr>
            </a:lvl2pPr>
            <a:lvl3pPr>
              <a:defRPr sz="1836">
                <a:solidFill>
                  <a:schemeClr val="tx1"/>
                </a:solidFill>
              </a:defRPr>
            </a:lvl3pPr>
            <a:lvl4pPr>
              <a:defRPr sz="1632">
                <a:solidFill>
                  <a:schemeClr val="tx1"/>
                </a:solidFill>
              </a:defRPr>
            </a:lvl4pPr>
            <a:lvl5pPr>
              <a:defRPr sz="1632">
                <a:solidFill>
                  <a:schemeClr val="tx1"/>
                </a:solidFill>
              </a:defRPr>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F12952B5-7A2F-4CC8-B7CE-9234E21C2837}" type="datetimeFigureOut">
              <a:rPr lang="en-US" smtClean="0">
                <a:solidFill>
                  <a:srgbClr val="FFFFFF"/>
                </a:solidFill>
              </a:rPr>
              <a:pPr/>
              <a:t>4/14/2014</a:t>
            </a:fld>
            <a:endParaRPr lang="en-US" dirty="0">
              <a:solidFill>
                <a:srgbClr val="FFFFFF"/>
              </a:solidFill>
            </a:endParaRPr>
          </a:p>
        </p:txBody>
      </p:sp>
      <p:sp>
        <p:nvSpPr>
          <p:cNvPr id="6" name="Footer Placeholder 5"/>
          <p:cNvSpPr>
            <a:spLocks noGrp="1"/>
          </p:cNvSpPr>
          <p:nvPr>
            <p:ph type="ftr" sz="quarter" idx="11"/>
          </p:nvPr>
        </p:nvSpPr>
        <p:spPr/>
        <p:txBody>
          <a:bodyPr/>
          <a:lstStyle>
            <a:lvl1pPr>
              <a:defRPr>
                <a:solidFill>
                  <a:schemeClr val="tx1"/>
                </a:solidFill>
              </a:defRPr>
            </a:lvl1pPr>
          </a:lstStyle>
          <a:p>
            <a:endParaRPr lang="en-US" dirty="0">
              <a:solidFill>
                <a:srgbClr val="FFFFFF"/>
              </a:solidFill>
            </a:endParaRPr>
          </a:p>
        </p:txBody>
      </p:sp>
      <p:sp>
        <p:nvSpPr>
          <p:cNvPr id="7" name="Slide Number Placeholder 6"/>
          <p:cNvSpPr>
            <a:spLocks noGrp="1"/>
          </p:cNvSpPr>
          <p:nvPr>
            <p:ph type="sldNum" sz="quarter" idx="12"/>
          </p:nvPr>
        </p:nvSpPr>
        <p:spPr>
          <a:xfrm>
            <a:off x="8007636" y="5923946"/>
            <a:ext cx="3926703" cy="1424850"/>
          </a:xfrm>
          <a:prstGeom prst="rect">
            <a:avLst/>
          </a:prstGeom>
        </p:spPr>
        <p:txBody>
          <a:bodyPr/>
          <a:lstStyle>
            <a:lvl1pPr>
              <a:defRPr>
                <a:solidFill>
                  <a:schemeClr val="accent1">
                    <a:lumMod val="60000"/>
                    <a:lumOff val="40000"/>
                  </a:schemeClr>
                </a:solidFill>
              </a:defRPr>
            </a:lvl1pPr>
          </a:lstStyle>
          <a:p>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777331479"/>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90224" y="2081087"/>
            <a:ext cx="4756952" cy="737801"/>
          </a:xfrm>
        </p:spPr>
        <p:txBody>
          <a:bodyPr anchor="ctr">
            <a:normAutofit/>
          </a:bodyPr>
          <a:lstStyle>
            <a:lvl1pPr marL="0" indent="0">
              <a:buNone/>
              <a:defRPr sz="2244" b="0" cap="all" baseline="0">
                <a:solidFill>
                  <a:schemeClr val="tx1"/>
                </a:solidFill>
                <a:latin typeface="+mj-lt"/>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690224" y="2807891"/>
            <a:ext cx="4756952" cy="3264112"/>
          </a:xfrm>
        </p:spPr>
        <p:txBody>
          <a:bodyPr/>
          <a:lstStyle>
            <a:lvl1pPr>
              <a:defRPr sz="2448">
                <a:solidFill>
                  <a:schemeClr val="tx1"/>
                </a:solidFill>
              </a:defRPr>
            </a:lvl1pPr>
            <a:lvl2pPr>
              <a:defRPr sz="2040">
                <a:solidFill>
                  <a:schemeClr val="tx1"/>
                </a:solidFill>
              </a:defRPr>
            </a:lvl2pPr>
            <a:lvl3pPr>
              <a:defRPr sz="1836">
                <a:solidFill>
                  <a:schemeClr val="tx1"/>
                </a:solidFill>
              </a:defRPr>
            </a:lvl3pPr>
            <a:lvl4pPr>
              <a:defRPr sz="1632">
                <a:solidFill>
                  <a:schemeClr val="tx1"/>
                </a:solidFill>
              </a:defRPr>
            </a:lvl4pPr>
            <a:lvl5pPr>
              <a:defRPr sz="1632">
                <a:solidFill>
                  <a:schemeClr val="tx1"/>
                </a:solidFill>
              </a:defRPr>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8073" y="2079015"/>
            <a:ext cx="4756952" cy="736757"/>
          </a:xfrm>
        </p:spPr>
        <p:txBody>
          <a:bodyPr anchor="ctr">
            <a:normAutofit/>
          </a:bodyPr>
          <a:lstStyle>
            <a:lvl1pPr marL="0" indent="0">
              <a:buNone/>
              <a:defRPr sz="2244" b="0" cap="all" baseline="0">
                <a:solidFill>
                  <a:schemeClr val="tx1"/>
                </a:solidFill>
                <a:latin typeface="+mj-lt"/>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128073" y="2805755"/>
            <a:ext cx="4756952" cy="3264112"/>
          </a:xfrm>
        </p:spPr>
        <p:txBody>
          <a:bodyPr/>
          <a:lstStyle>
            <a:lvl1pPr>
              <a:defRPr sz="2448">
                <a:solidFill>
                  <a:schemeClr val="tx1"/>
                </a:solidFill>
              </a:defRPr>
            </a:lvl1pPr>
            <a:lvl2pPr>
              <a:defRPr sz="2040">
                <a:solidFill>
                  <a:schemeClr val="tx1"/>
                </a:solidFill>
              </a:defRPr>
            </a:lvl2pPr>
            <a:lvl3pPr>
              <a:defRPr sz="1836">
                <a:solidFill>
                  <a:schemeClr val="tx1"/>
                </a:solidFill>
              </a:defRPr>
            </a:lvl3pPr>
            <a:lvl4pPr>
              <a:defRPr sz="1632">
                <a:solidFill>
                  <a:schemeClr val="tx1"/>
                </a:solidFill>
              </a:defRPr>
            </a:lvl4pPr>
            <a:lvl5pPr>
              <a:defRPr sz="1632">
                <a:solidFill>
                  <a:schemeClr val="tx1"/>
                </a:solidFill>
              </a:defRPr>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solidFill>
                  <a:schemeClr val="tx1"/>
                </a:solidFill>
              </a:defRPr>
            </a:lvl1pPr>
          </a:lstStyle>
          <a:p>
            <a:fld id="{CE1DA07A-9201-4B4B-BAF2-015AFA30F520}" type="datetimeFigureOut">
              <a:rPr lang="en-US" smtClean="0">
                <a:solidFill>
                  <a:srgbClr val="FFFFFF"/>
                </a:solidFill>
              </a:rPr>
              <a:pPr/>
              <a:t>4/14/2014</a:t>
            </a:fld>
            <a:endParaRPr lang="en-US" dirty="0">
              <a:solidFill>
                <a:srgbClr val="FFFFFF"/>
              </a:solidFill>
            </a:endParaRPr>
          </a:p>
        </p:txBody>
      </p:sp>
      <p:sp>
        <p:nvSpPr>
          <p:cNvPr id="8" name="Footer Placeholder 7"/>
          <p:cNvSpPr>
            <a:spLocks noGrp="1"/>
          </p:cNvSpPr>
          <p:nvPr>
            <p:ph type="ftr" sz="quarter" idx="11"/>
          </p:nvPr>
        </p:nvSpPr>
        <p:spPr/>
        <p:txBody>
          <a:bodyPr/>
          <a:lstStyle>
            <a:lvl1pPr>
              <a:defRPr>
                <a:solidFill>
                  <a:schemeClr val="tx1"/>
                </a:solidFill>
              </a:defRPr>
            </a:lvl1pPr>
          </a:lstStyle>
          <a:p>
            <a:endParaRPr lang="en-US" dirty="0">
              <a:solidFill>
                <a:srgbClr val="FFFFFF"/>
              </a:solidFill>
            </a:endParaRPr>
          </a:p>
        </p:txBody>
      </p:sp>
      <p:sp>
        <p:nvSpPr>
          <p:cNvPr id="11" name="Slide Number Placeholder 6"/>
          <p:cNvSpPr>
            <a:spLocks noGrp="1"/>
          </p:cNvSpPr>
          <p:nvPr>
            <p:ph type="sldNum" sz="quarter" idx="12"/>
          </p:nvPr>
        </p:nvSpPr>
        <p:spPr>
          <a:xfrm>
            <a:off x="8007636" y="5923946"/>
            <a:ext cx="3926703" cy="1424850"/>
          </a:xfrm>
          <a:prstGeom prst="rect">
            <a:avLst/>
          </a:prstGeom>
        </p:spPr>
        <p:txBody>
          <a:bodyPr/>
          <a:lstStyle>
            <a:lvl1pPr>
              <a:defRPr>
                <a:solidFill>
                  <a:schemeClr val="accent1">
                    <a:lumMod val="60000"/>
                    <a:lumOff val="40000"/>
                  </a:schemeClr>
                </a:solidFill>
              </a:defRPr>
            </a:lvl1pPr>
          </a:lstStyle>
          <a:p>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138956800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sp>
        <p:nvSpPr>
          <p:cNvPr id="23" name="Rectangle 22"/>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689577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latin typeface="Segoe UI Light" panose="020B0502040204020203" pitchFamily="34" charset="0"/>
                <a:cs typeface="Segoe UI Light" panose="020B0502040204020203" pitchFamily="34" charset="0"/>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tx1"/>
                </a:solidFill>
              </a:defRPr>
            </a:lvl1pPr>
          </a:lstStyle>
          <a:p>
            <a:fld id="{73D7E00A-486F-4252-8B1D-E32645521F49}" type="datetimeFigureOut">
              <a:rPr lang="en-US" smtClean="0">
                <a:solidFill>
                  <a:srgbClr val="FFFFFF"/>
                </a:solidFill>
              </a:rPr>
              <a:pPr/>
              <a:t>4/14/2014</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FFFFFF"/>
              </a:solidFill>
            </a:endParaRPr>
          </a:p>
        </p:txBody>
      </p:sp>
      <p:sp>
        <p:nvSpPr>
          <p:cNvPr id="7" name="Slide Number Placeholder 6"/>
          <p:cNvSpPr>
            <a:spLocks noGrp="1"/>
          </p:cNvSpPr>
          <p:nvPr>
            <p:ph type="sldNum" sz="quarter" idx="12"/>
          </p:nvPr>
        </p:nvSpPr>
        <p:spPr>
          <a:xfrm>
            <a:off x="8007636" y="5923946"/>
            <a:ext cx="3926703" cy="1424850"/>
          </a:xfrm>
          <a:prstGeom prst="rect">
            <a:avLst/>
          </a:prstGeom>
        </p:spPr>
        <p:txBody>
          <a:bodyPr/>
          <a:lstStyle>
            <a:lvl1pPr>
              <a:defRPr>
                <a:solidFill>
                  <a:schemeClr val="accent1">
                    <a:lumMod val="60000"/>
                    <a:lumOff val="40000"/>
                  </a:schemeClr>
                </a:solidFill>
              </a:defRPr>
            </a:lvl1pPr>
          </a:lstStyle>
          <a:p>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2022130000"/>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8DDF5F92-E675-4B36-9A60-69A962A68675}" type="datetimeFigureOut">
              <a:rPr lang="en-US" smtClean="0">
                <a:solidFill>
                  <a:srgbClr val="FFFFFF"/>
                </a:solidFill>
              </a:rPr>
              <a:pPr/>
              <a:t>4/14/2014</a:t>
            </a:fld>
            <a:endParaRPr lang="en-US"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US" dirty="0">
              <a:solidFill>
                <a:srgbClr val="FFFFFF"/>
              </a:solidFill>
            </a:endParaRPr>
          </a:p>
        </p:txBody>
      </p:sp>
      <p:sp>
        <p:nvSpPr>
          <p:cNvPr id="5" name="Slide Number Placeholder 6"/>
          <p:cNvSpPr>
            <a:spLocks noGrp="1"/>
          </p:cNvSpPr>
          <p:nvPr>
            <p:ph type="sldNum" sz="quarter" idx="12"/>
          </p:nvPr>
        </p:nvSpPr>
        <p:spPr>
          <a:xfrm>
            <a:off x="8007636" y="5923946"/>
            <a:ext cx="3926703" cy="1424850"/>
          </a:xfrm>
          <a:prstGeom prst="rect">
            <a:avLst/>
          </a:prstGeom>
        </p:spPr>
        <p:txBody>
          <a:bodyPr/>
          <a:lstStyle>
            <a:lvl1pPr>
              <a:defRPr>
                <a:solidFill>
                  <a:schemeClr val="accent1">
                    <a:lumMod val="60000"/>
                    <a:lumOff val="40000"/>
                  </a:schemeClr>
                </a:solidFill>
              </a:defRPr>
            </a:lvl1pPr>
          </a:lstStyle>
          <a:p>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2745410054"/>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772797" y="0"/>
            <a:ext cx="466367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427062" y="553077"/>
            <a:ext cx="3451122" cy="1958467"/>
          </a:xfrm>
        </p:spPr>
        <p:txBody>
          <a:bodyPr anchor="b">
            <a:noAutofit/>
          </a:bodyPr>
          <a:lstStyle>
            <a:lvl1pPr>
              <a:lnSpc>
                <a:spcPct val="85000"/>
              </a:lnSpc>
              <a:defRPr sz="4080">
                <a:solidFill>
                  <a:srgbClr val="FFFFFF"/>
                </a:solidFill>
                <a:latin typeface="Segoe UI Light" panose="020B0502040204020203" pitchFamily="34" charset="0"/>
                <a:cs typeface="Segoe UI Light" panose="020B0502040204020203"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777279" y="777169"/>
            <a:ext cx="6218238" cy="4663017"/>
          </a:xfrm>
        </p:spPr>
        <p:txBody>
          <a:bodyPr/>
          <a:lstStyle>
            <a:lvl1pPr>
              <a:defRPr sz="3264">
                <a:latin typeface="Segoe UI Light" panose="020B0502040204020203" pitchFamily="34" charset="0"/>
                <a:cs typeface="Segoe UI Light" panose="020B0502040204020203" pitchFamily="34" charset="0"/>
              </a:defRPr>
            </a:lvl1pPr>
            <a:lvl2pPr>
              <a:defRPr sz="2856">
                <a:latin typeface="Segoe UI Light" panose="020B0502040204020203" pitchFamily="34" charset="0"/>
                <a:cs typeface="Segoe UI Light" panose="020B0502040204020203" pitchFamily="34" charset="0"/>
              </a:defRPr>
            </a:lvl2pPr>
            <a:lvl3pPr>
              <a:defRPr sz="2448">
                <a:latin typeface="Segoe UI Light" panose="020B0502040204020203" pitchFamily="34" charset="0"/>
                <a:cs typeface="Segoe UI Light" panose="020B0502040204020203" pitchFamily="34" charset="0"/>
              </a:defRPr>
            </a:lvl3pPr>
            <a:lvl4pPr>
              <a:defRPr sz="2040">
                <a:latin typeface="Segoe UI Light" panose="020B0502040204020203" pitchFamily="34" charset="0"/>
                <a:cs typeface="Segoe UI Light" panose="020B0502040204020203" pitchFamily="34" charset="0"/>
              </a:defRPr>
            </a:lvl4pPr>
            <a:lvl5pPr>
              <a:defRPr sz="2040">
                <a:latin typeface="Segoe UI Light" panose="020B0502040204020203" pitchFamily="34" charset="0"/>
                <a:cs typeface="Segoe UI Light" panose="020B0502040204020203" pitchFamily="34" charset="0"/>
              </a:defRPr>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41933" y="2561817"/>
            <a:ext cx="3466667" cy="3189237"/>
          </a:xfrm>
        </p:spPr>
        <p:txBody>
          <a:bodyPr>
            <a:normAutofit/>
          </a:bodyPr>
          <a:lstStyle>
            <a:lvl1pPr marL="0" marR="0" indent="0" algn="l" defTabSz="932597" rtl="0" eaLnBrk="1" fontAlgn="auto" latinLnBrk="0" hangingPunct="1">
              <a:lnSpc>
                <a:spcPct val="100000"/>
              </a:lnSpc>
              <a:spcBef>
                <a:spcPts val="1224"/>
              </a:spcBef>
              <a:spcAft>
                <a:spcPts val="0"/>
              </a:spcAft>
              <a:buClrTx/>
              <a:buSzTx/>
              <a:buFontTx/>
              <a:buNone/>
              <a:tabLst/>
              <a:defRPr sz="1836">
                <a:solidFill>
                  <a:srgbClr val="FFFFFF"/>
                </a:solidFill>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marL="0" marR="0" lvl="0" indent="0" algn="l" defTabSz="932597" rtl="0" eaLnBrk="1" fontAlgn="auto" latinLnBrk="0" hangingPunct="1">
              <a:lnSpc>
                <a:spcPct val="100000"/>
              </a:lnSpc>
              <a:spcBef>
                <a:spcPts val="1428"/>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solidFill>
                  <a:srgbClr val="FFFFFF">
                    <a:alpha val="80000"/>
                  </a:srgbClr>
                </a:solidFill>
              </a:rPr>
              <a:pPr/>
              <a:t>4/14/2014</a:t>
            </a:fld>
            <a:endParaRPr lang="en-US" dirty="0">
              <a:solidFill>
                <a:srgbClr val="FFFFFF">
                  <a:alpha val="80000"/>
                </a:srgbClr>
              </a:solidFill>
            </a:endParaRPr>
          </a:p>
        </p:txBody>
      </p:sp>
      <p:sp>
        <p:nvSpPr>
          <p:cNvPr id="6" name="Footer Placeholder 5"/>
          <p:cNvSpPr>
            <a:spLocks noGrp="1"/>
          </p:cNvSpPr>
          <p:nvPr>
            <p:ph type="ftr" sz="quarter" idx="11"/>
          </p:nvPr>
        </p:nvSpPr>
        <p:spPr/>
        <p:txBody>
          <a:bodyPr/>
          <a:lstStyle/>
          <a:p>
            <a:endParaRPr lang="en-US" dirty="0">
              <a:solidFill>
                <a:srgbClr val="FFFFFF">
                  <a:alpha val="80000"/>
                </a:srgbClr>
              </a:solidFill>
            </a:endParaRPr>
          </a:p>
        </p:txBody>
      </p:sp>
      <p:sp>
        <p:nvSpPr>
          <p:cNvPr id="10" name="Slide Number Placeholder 6"/>
          <p:cNvSpPr>
            <a:spLocks noGrp="1"/>
          </p:cNvSpPr>
          <p:nvPr>
            <p:ph type="sldNum" sz="quarter" idx="12"/>
          </p:nvPr>
        </p:nvSpPr>
        <p:spPr>
          <a:xfrm>
            <a:off x="8007636" y="5923946"/>
            <a:ext cx="3926703" cy="1424850"/>
          </a:xfrm>
          <a:prstGeom prst="rect">
            <a:avLst/>
          </a:prstGeom>
        </p:spPr>
        <p:txBody>
          <a:bodyPr/>
          <a:lstStyle>
            <a:lvl1pPr>
              <a:defRPr>
                <a:solidFill>
                  <a:schemeClr val="accent1">
                    <a:lumMod val="60000"/>
                    <a:lumOff val="40000"/>
                  </a:schemeClr>
                </a:solidFill>
              </a:defRPr>
            </a:lvl1pPr>
          </a:lstStyle>
          <a:p>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1606160307"/>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242" y="5526539"/>
            <a:ext cx="10996953" cy="625492"/>
          </a:xfrm>
        </p:spPr>
        <p:txBody>
          <a:bodyPr anchor="b">
            <a:normAutofit/>
          </a:bodyPr>
          <a:lstStyle>
            <a:lvl1pPr>
              <a:defRPr sz="3264" b="0">
                <a:solidFill>
                  <a:schemeClr val="tx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436475" cy="5437077"/>
          </a:xfrm>
          <a:solidFill>
            <a:schemeClr val="accent1">
              <a:lumMod val="20000"/>
              <a:lumOff val="80000"/>
            </a:schemeClr>
          </a:solidFill>
        </p:spPr>
        <p:txBody>
          <a:bodyPr anchor="t"/>
          <a:lstStyle>
            <a:lvl1pPr marL="0" indent="0" algn="ctr">
              <a:spcBef>
                <a:spcPts val="816"/>
              </a:spcBef>
              <a:buNone/>
              <a:defRPr sz="3264">
                <a:solidFill>
                  <a:schemeClr val="bg1"/>
                </a:solidFill>
              </a:defRPr>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smtClean="0"/>
              <a:t>Click icon to add picture</a:t>
            </a:r>
            <a:endParaRPr lang="en-US" dirty="0"/>
          </a:p>
        </p:txBody>
      </p:sp>
      <p:sp>
        <p:nvSpPr>
          <p:cNvPr id="4" name="Text Placeholder 3"/>
          <p:cNvSpPr>
            <a:spLocks noGrp="1"/>
          </p:cNvSpPr>
          <p:nvPr>
            <p:ph type="body" sz="half" idx="2"/>
          </p:nvPr>
        </p:nvSpPr>
        <p:spPr>
          <a:xfrm>
            <a:off x="690224" y="6027382"/>
            <a:ext cx="9414412" cy="544019"/>
          </a:xfrm>
        </p:spPr>
        <p:txBody>
          <a:bodyPr>
            <a:normAutofit/>
          </a:bodyPr>
          <a:lstStyle>
            <a:lvl1pPr marL="0" indent="0">
              <a:lnSpc>
                <a:spcPct val="90000"/>
              </a:lnSpc>
              <a:buNone/>
              <a:defRPr sz="1428">
                <a:solidFill>
                  <a:schemeClr val="tx1"/>
                </a:solidFill>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5586B75A-687E-405C-8A0B-8D00578BA2C3}" type="datetimeFigureOut">
              <a:rPr lang="en-US" dirty="0">
                <a:solidFill>
                  <a:srgbClr val="FFFFFF">
                    <a:alpha val="80000"/>
                  </a:srgbClr>
                </a:solidFill>
              </a:rPr>
              <a:pPr/>
              <a:t>4/14/2014</a:t>
            </a:fld>
            <a:endParaRPr lang="en-US" dirty="0">
              <a:solidFill>
                <a:srgbClr val="FFFFFF">
                  <a:alpha val="80000"/>
                </a:srgbClr>
              </a:solidFill>
            </a:endParaRPr>
          </a:p>
        </p:txBody>
      </p:sp>
      <p:sp>
        <p:nvSpPr>
          <p:cNvPr id="10" name="Footer Placeholder 9"/>
          <p:cNvSpPr>
            <a:spLocks noGrp="1"/>
          </p:cNvSpPr>
          <p:nvPr>
            <p:ph type="ftr" sz="quarter" idx="11"/>
          </p:nvPr>
        </p:nvSpPr>
        <p:spPr/>
        <p:txBody>
          <a:bodyPr/>
          <a:lstStyle/>
          <a:p>
            <a:endParaRPr lang="en-US" dirty="0">
              <a:solidFill>
                <a:srgbClr val="FFFFFF">
                  <a:alpha val="80000"/>
                </a:srgbClr>
              </a:solidFill>
            </a:endParaRPr>
          </a:p>
        </p:txBody>
      </p:sp>
      <p:sp>
        <p:nvSpPr>
          <p:cNvPr id="8" name="Slide Number Placeholder 6"/>
          <p:cNvSpPr>
            <a:spLocks noGrp="1"/>
          </p:cNvSpPr>
          <p:nvPr>
            <p:ph type="sldNum" sz="quarter" idx="12"/>
          </p:nvPr>
        </p:nvSpPr>
        <p:spPr>
          <a:xfrm>
            <a:off x="8007636" y="5858976"/>
            <a:ext cx="3926703" cy="1424850"/>
          </a:xfrm>
        </p:spPr>
        <p:txBody>
          <a:bodyPr/>
          <a:lstStyle>
            <a:lvl1pPr>
              <a:defRPr>
                <a:solidFill>
                  <a:schemeClr val="accent1">
                    <a:lumMod val="60000"/>
                    <a:lumOff val="40000"/>
                  </a:schemeClr>
                </a:solidFill>
              </a:defRPr>
            </a:lvl1pPr>
          </a:lstStyle>
          <a:p>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2433022757"/>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6119">
                <a:latin typeface="Segoe UI Light" panose="020B0502040204020203" pitchFamily="34" charset="0"/>
                <a:cs typeface="Segoe UI Light" panose="020B0502040204020203"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dirty="0">
                <a:solidFill>
                  <a:srgbClr val="FFFFFF">
                    <a:alpha val="80000"/>
                  </a:srgbClr>
                </a:solidFill>
              </a:rPr>
              <a:pPr/>
              <a:t>4/14/2014</a:t>
            </a:fld>
            <a:endParaRPr lang="en-US" dirty="0">
              <a:solidFill>
                <a:srgbClr val="FFFFFF">
                  <a:alpha val="80000"/>
                </a:srgbClr>
              </a:solidFill>
            </a:endParaRPr>
          </a:p>
        </p:txBody>
      </p:sp>
      <p:sp>
        <p:nvSpPr>
          <p:cNvPr id="5" name="Footer Placeholder 4"/>
          <p:cNvSpPr>
            <a:spLocks noGrp="1"/>
          </p:cNvSpPr>
          <p:nvPr>
            <p:ph type="ftr" sz="quarter" idx="11"/>
          </p:nvPr>
        </p:nvSpPr>
        <p:spPr/>
        <p:txBody>
          <a:bodyPr/>
          <a:lstStyle/>
          <a:p>
            <a:endParaRPr lang="en-US" dirty="0">
              <a:solidFill>
                <a:srgbClr val="FFFFFF">
                  <a:alpha val="80000"/>
                </a:srgbClr>
              </a:solidFill>
            </a:endParaRPr>
          </a:p>
        </p:txBody>
      </p:sp>
      <p:sp>
        <p:nvSpPr>
          <p:cNvPr id="7" name="Slide Number Placeholder 6"/>
          <p:cNvSpPr>
            <a:spLocks noGrp="1"/>
          </p:cNvSpPr>
          <p:nvPr>
            <p:ph type="sldNum" sz="quarter" idx="12"/>
          </p:nvPr>
        </p:nvSpPr>
        <p:spPr>
          <a:xfrm>
            <a:off x="8007636" y="5864416"/>
            <a:ext cx="3926703" cy="1424850"/>
          </a:xfrm>
        </p:spPr>
        <p:txBody>
          <a:bodyPr/>
          <a:lstStyle>
            <a:lvl1pPr>
              <a:defRPr>
                <a:solidFill>
                  <a:schemeClr val="accent1">
                    <a:lumMod val="60000"/>
                    <a:lumOff val="40000"/>
                  </a:schemeClr>
                </a:solidFill>
              </a:defRPr>
            </a:lvl1pPr>
          </a:lstStyle>
          <a:p>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1392828154"/>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9284" y="709167"/>
            <a:ext cx="2681615" cy="489616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86996" y="728597"/>
            <a:ext cx="7889389" cy="5508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dirty="0">
                <a:solidFill>
                  <a:srgbClr val="FFFFFF">
                    <a:alpha val="80000"/>
                  </a:srgbClr>
                </a:solidFill>
              </a:rPr>
              <a:pPr/>
              <a:t>4/14/2014</a:t>
            </a:fld>
            <a:endParaRPr lang="en-US" dirty="0">
              <a:solidFill>
                <a:srgbClr val="FFFFFF">
                  <a:alpha val="80000"/>
                </a:srgbClr>
              </a:solidFill>
            </a:endParaRPr>
          </a:p>
        </p:txBody>
      </p:sp>
      <p:sp>
        <p:nvSpPr>
          <p:cNvPr id="5" name="Footer Placeholder 4"/>
          <p:cNvSpPr>
            <a:spLocks noGrp="1"/>
          </p:cNvSpPr>
          <p:nvPr>
            <p:ph type="ftr" sz="quarter" idx="11"/>
          </p:nvPr>
        </p:nvSpPr>
        <p:spPr/>
        <p:txBody>
          <a:bodyPr/>
          <a:lstStyle/>
          <a:p>
            <a:endParaRPr lang="en-US" dirty="0">
              <a:solidFill>
                <a:srgbClr val="FFFFFF">
                  <a:alpha val="80000"/>
                </a:srgbClr>
              </a:solidFill>
            </a:endParaRPr>
          </a:p>
        </p:txBody>
      </p:sp>
      <p:sp>
        <p:nvSpPr>
          <p:cNvPr id="7" name="Slide Number Placeholder 6"/>
          <p:cNvSpPr>
            <a:spLocks noGrp="1"/>
          </p:cNvSpPr>
          <p:nvPr>
            <p:ph type="sldNum" sz="quarter" idx="12"/>
          </p:nvPr>
        </p:nvSpPr>
        <p:spPr>
          <a:xfrm>
            <a:off x="8176324" y="5844577"/>
            <a:ext cx="3926703" cy="1424850"/>
          </a:xfrm>
        </p:spPr>
        <p:txBody>
          <a:bodyPr/>
          <a:lstStyle>
            <a:lvl1pPr>
              <a:defRPr>
                <a:solidFill>
                  <a:schemeClr val="accent1">
                    <a:lumMod val="60000"/>
                    <a:lumOff val="40000"/>
                  </a:schemeClr>
                </a:solidFill>
              </a:defRPr>
            </a:lvl1pPr>
          </a:lstStyle>
          <a:p>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20453433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9968791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941238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857589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450173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61827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7688828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Monitor and Manage using BizTalk360</a:t>
            </a:r>
            <a:endParaRPr lang="en-US" dirty="0"/>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smtClean="0"/>
              <a:t>Saravana</a:t>
            </a:r>
            <a:r>
              <a:rPr lang="en-US" dirty="0" smtClean="0"/>
              <a:t> Kumar</a:t>
            </a:r>
          </a:p>
          <a:p>
            <a:pPr lvl="0"/>
            <a:r>
              <a:rPr lang="en-US" dirty="0" smtClean="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069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sp>
        <p:nvSpPr>
          <p:cNvPr id="23" name="Rectangle 22"/>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436602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293521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19804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6136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08704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240852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2572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389187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434800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6486768"/>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658739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6652041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1759355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774682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4188188"/>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4077025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174990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507660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10" Type="http://schemas.openxmlformats.org/officeDocument/2006/relationships/theme" Target="../theme/theme3.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10" Type="http://schemas.openxmlformats.org/officeDocument/2006/relationships/theme" Target="../theme/theme4.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5.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theme" Target="../theme/theme6.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66" r:id="rId2"/>
    <p:sldLayoutId id="2147484183" r:id="rId3"/>
    <p:sldLayoutId id="2147484188" r:id="rId4"/>
    <p:sldLayoutId id="2147484192" r:id="rId5"/>
    <p:sldLayoutId id="2147484162" r:id="rId6"/>
    <p:sldLayoutId id="2147484191" r:id="rId7"/>
    <p:sldLayoutId id="2147484193" r:id="rId8"/>
    <p:sldLayoutId id="2147484105" r:id="rId9"/>
    <p:sldLayoutId id="2147484184" r:id="rId10"/>
    <p:sldLayoutId id="2147484182" r:id="rId11"/>
    <p:sldLayoutId id="2147484185" r:id="rId12"/>
    <p:sldLayoutId id="2147484130" r:id="rId13"/>
    <p:sldLayoutId id="2147484101" r:id="rId14"/>
    <p:sldLayoutId id="2147484102" r:id="rId15"/>
    <p:sldLayoutId id="2147484087" r:id="rId16"/>
    <p:sldLayoutId id="2147484098" r:id="rId17"/>
    <p:sldLayoutId id="2147484086" r:id="rId18"/>
    <p:sldLayoutId id="2147484107" r:id="rId19"/>
    <p:sldLayoutId id="2147484099" r:id="rId20"/>
    <p:sldLayoutId id="2147484100" r:id="rId21"/>
    <p:sldLayoutId id="2147484089" r:id="rId22"/>
    <p:sldLayoutId id="2147484106" r:id="rId23"/>
    <p:sldLayoutId id="2147484092" r:id="rId24"/>
    <p:sldLayoutId id="2147484093" r:id="rId25"/>
    <p:sldLayoutId id="2147484127" r:id="rId26"/>
    <p:sldLayoutId id="2147484128" r:id="rId27"/>
    <p:sldLayoutId id="2147484129" r:id="rId28"/>
    <p:sldLayoutId id="2147484094" r:id="rId29"/>
    <p:sldLayoutId id="2147484096" r:id="rId30"/>
    <p:sldLayoutId id="2147484194" r:id="rId31"/>
    <p:sldLayoutId id="2147484195" r:id="rId32"/>
    <p:sldLayoutId id="2147484242" r:id="rId3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986" y="1370161"/>
            <a:ext cx="11192504" cy="2663046"/>
          </a:xfrm>
          <a:prstGeom prst="rect">
            <a:avLst/>
          </a:prstGeom>
        </p:spPr>
        <p:txBody>
          <a:bodyPr vert="horz" lIns="68589" tIns="34295" rIns="68589" bIns="34295" rtlCol="0" anchor="ctr">
            <a:no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621987" y="6482889"/>
            <a:ext cx="2900981" cy="372394"/>
          </a:xfrm>
          <a:prstGeom prst="rect">
            <a:avLst/>
          </a:prstGeom>
        </p:spPr>
        <p:txBody>
          <a:bodyPr vert="horz" lIns="68589" tIns="34295" rIns="68589" bIns="34295" rtlCol="0" anchor="ctr"/>
          <a:lstStyle>
            <a:lvl1pPr algn="l">
              <a:defRPr sz="1224">
                <a:solidFill>
                  <a:schemeClr val="tx1">
                    <a:tint val="75000"/>
                  </a:schemeClr>
                </a:solidFill>
              </a:defRPr>
            </a:lvl1pPr>
          </a:lstStyle>
          <a:p>
            <a:pPr defTabSz="932706"/>
            <a:fld id="{06D27A19-394D-4F06-8EE7-ABB2AF8AA828}" type="datetimeFigureOut">
              <a:rPr lang="en-US" smtClean="0">
                <a:solidFill>
                  <a:prstClr val="black">
                    <a:tint val="75000"/>
                  </a:prstClr>
                </a:solidFill>
              </a:rPr>
              <a:pPr defTabSz="932706"/>
              <a:t>4/14/2014</a:t>
            </a:fld>
            <a:endParaRPr lang="en-US">
              <a:solidFill>
                <a:prstClr val="black">
                  <a:tint val="75000"/>
                </a:prstClr>
              </a:solidFill>
            </a:endParaRPr>
          </a:p>
        </p:txBody>
      </p:sp>
      <p:sp>
        <p:nvSpPr>
          <p:cNvPr id="5" name="Footer Placeholder 4"/>
          <p:cNvSpPr>
            <a:spLocks noGrp="1"/>
          </p:cNvSpPr>
          <p:nvPr>
            <p:ph type="ftr" sz="quarter" idx="3"/>
          </p:nvPr>
        </p:nvSpPr>
        <p:spPr>
          <a:xfrm>
            <a:off x="4248616" y="6482889"/>
            <a:ext cx="3939243" cy="372394"/>
          </a:xfrm>
          <a:prstGeom prst="rect">
            <a:avLst/>
          </a:prstGeom>
        </p:spPr>
        <p:txBody>
          <a:bodyPr vert="horz" lIns="68589" tIns="34295" rIns="68589" bIns="34295" rtlCol="0" anchor="ctr"/>
          <a:lstStyle>
            <a:lvl1pPr algn="ctr">
              <a:defRPr sz="1224">
                <a:solidFill>
                  <a:schemeClr val="tx1">
                    <a:tint val="75000"/>
                  </a:schemeClr>
                </a:solidFill>
              </a:defRPr>
            </a:lvl1pPr>
          </a:lstStyle>
          <a:p>
            <a:pPr defTabSz="932706"/>
            <a:endParaRPr lang="en-US" dirty="0">
              <a:solidFill>
                <a:prstClr val="black">
                  <a:tint val="75000"/>
                </a:prstClr>
              </a:solidFill>
            </a:endParaRPr>
          </a:p>
        </p:txBody>
      </p:sp>
      <p:sp>
        <p:nvSpPr>
          <p:cNvPr id="6" name="Slide Number Placeholder 5"/>
          <p:cNvSpPr>
            <a:spLocks noGrp="1"/>
          </p:cNvSpPr>
          <p:nvPr>
            <p:ph type="sldNum" sz="quarter" idx="4"/>
          </p:nvPr>
        </p:nvSpPr>
        <p:spPr>
          <a:xfrm>
            <a:off x="8913510" y="6482889"/>
            <a:ext cx="2900979" cy="372394"/>
          </a:xfrm>
          <a:prstGeom prst="rect">
            <a:avLst/>
          </a:prstGeom>
        </p:spPr>
        <p:txBody>
          <a:bodyPr vert="horz" lIns="68589" tIns="34295" rIns="68589" bIns="34295" rtlCol="0" anchor="ctr"/>
          <a:lstStyle>
            <a:lvl1pPr algn="r">
              <a:defRPr sz="1224">
                <a:solidFill>
                  <a:schemeClr val="tx1">
                    <a:tint val="75000"/>
                  </a:schemeClr>
                </a:solidFill>
              </a:defRPr>
            </a:lvl1pPr>
          </a:lstStyle>
          <a:p>
            <a:pPr defTabSz="932706"/>
            <a:fld id="{D39CD7CD-452B-4444-AC75-82B7EFC56474}" type="slidenum">
              <a:rPr lang="en-US" smtClean="0">
                <a:solidFill>
                  <a:prstClr val="black">
                    <a:tint val="75000"/>
                  </a:prstClr>
                </a:solidFill>
              </a:rPr>
              <a:pPr defTabSz="932706"/>
              <a:t>‹#›</a:t>
            </a:fld>
            <a:endParaRPr lang="en-US">
              <a:solidFill>
                <a:prstClr val="black">
                  <a:tint val="75000"/>
                </a:prstClr>
              </a:solidFill>
            </a:endParaRPr>
          </a:p>
        </p:txBody>
      </p:sp>
    </p:spTree>
    <p:extLst>
      <p:ext uri="{BB962C8B-B14F-4D97-AF65-F5344CB8AC3E}">
        <p14:creationId xmlns:p14="http://schemas.microsoft.com/office/powerpoint/2010/main" val="2665588488"/>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Lst>
  <p:timing>
    <p:tnLst>
      <p:par>
        <p:cTn id="1" dur="indefinite" restart="never" nodeType="tmRoot"/>
      </p:par>
    </p:tnLst>
  </p:timing>
  <p:txStyles>
    <p:titleStyle>
      <a:lvl1pPr algn="l" defTabSz="932743" rtl="0" eaLnBrk="1" latinLnBrk="0" hangingPunct="1">
        <a:spcBef>
          <a:spcPct val="0"/>
        </a:spcBef>
        <a:buNone/>
        <a:defRPr sz="6120" kern="1200">
          <a:solidFill>
            <a:schemeClr val="tx1"/>
          </a:solidFill>
          <a:latin typeface="Segoe UI Light" pitchFamily="34" charset="0"/>
          <a:ea typeface="+mj-ea"/>
          <a:cs typeface="+mj-cs"/>
        </a:defRPr>
      </a:lvl1pPr>
    </p:titleStyle>
    <p:bodyStyle>
      <a:lvl1pPr marL="349779" indent="-349779" algn="l" defTabSz="932743" rtl="0" eaLnBrk="1" latinLnBrk="0" hangingPunct="1">
        <a:spcBef>
          <a:spcPct val="20000"/>
        </a:spcBef>
        <a:buFont typeface="Arial" pitchFamily="34" charset="0"/>
        <a:buChar char="•"/>
        <a:defRPr sz="3264" kern="1200">
          <a:solidFill>
            <a:schemeClr val="tx1"/>
          </a:solidFill>
          <a:latin typeface="+mn-lt"/>
          <a:ea typeface="+mn-ea"/>
          <a:cs typeface="+mn-cs"/>
        </a:defRPr>
      </a:lvl1pPr>
      <a:lvl2pPr marL="757855" indent="-291482" algn="l" defTabSz="932743" rtl="0" eaLnBrk="1" latinLnBrk="0" hangingPunct="1">
        <a:spcBef>
          <a:spcPct val="20000"/>
        </a:spcBef>
        <a:buFont typeface="Arial" pitchFamily="34" charset="0"/>
        <a:buChar char="–"/>
        <a:defRPr sz="2856" kern="1200">
          <a:solidFill>
            <a:schemeClr val="tx1"/>
          </a:solidFill>
          <a:latin typeface="+mn-lt"/>
          <a:ea typeface="+mn-ea"/>
          <a:cs typeface="+mn-cs"/>
        </a:defRPr>
      </a:lvl2pPr>
      <a:lvl3pPr marL="1165929" indent="-233186" algn="l" defTabSz="932743" rtl="0" eaLnBrk="1" latinLnBrk="0" hangingPunct="1">
        <a:spcBef>
          <a:spcPct val="20000"/>
        </a:spcBef>
        <a:buFont typeface="Arial" pitchFamily="34" charset="0"/>
        <a:buChar char="•"/>
        <a:defRPr sz="2448" kern="1200">
          <a:solidFill>
            <a:schemeClr val="tx1"/>
          </a:solidFill>
          <a:latin typeface="+mn-lt"/>
          <a:ea typeface="+mn-ea"/>
          <a:cs typeface="+mn-cs"/>
        </a:defRPr>
      </a:lvl3pPr>
      <a:lvl4pPr marL="163230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4pPr>
      <a:lvl5pPr marL="2098674"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5pPr>
      <a:lvl6pPr marL="2565045"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417"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789"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16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43" rtl="0" eaLnBrk="1" latinLnBrk="0" hangingPunct="1">
        <a:defRPr sz="1904" kern="1200">
          <a:solidFill>
            <a:schemeClr val="tx1"/>
          </a:solidFill>
          <a:latin typeface="+mn-lt"/>
          <a:ea typeface="+mn-ea"/>
          <a:cs typeface="+mn-cs"/>
        </a:defRPr>
      </a:lvl1pPr>
      <a:lvl2pPr marL="466372" algn="l" defTabSz="932743" rtl="0" eaLnBrk="1" latinLnBrk="0" hangingPunct="1">
        <a:defRPr sz="1904" kern="1200">
          <a:solidFill>
            <a:schemeClr val="tx1"/>
          </a:solidFill>
          <a:latin typeface="+mn-lt"/>
          <a:ea typeface="+mn-ea"/>
          <a:cs typeface="+mn-cs"/>
        </a:defRPr>
      </a:lvl2pPr>
      <a:lvl3pPr marL="932743" algn="l" defTabSz="932743" rtl="0" eaLnBrk="1" latinLnBrk="0" hangingPunct="1">
        <a:defRPr sz="1904" kern="1200">
          <a:solidFill>
            <a:schemeClr val="tx1"/>
          </a:solidFill>
          <a:latin typeface="+mn-lt"/>
          <a:ea typeface="+mn-ea"/>
          <a:cs typeface="+mn-cs"/>
        </a:defRPr>
      </a:lvl3pPr>
      <a:lvl4pPr marL="1399115" algn="l" defTabSz="932743" rtl="0" eaLnBrk="1" latinLnBrk="0" hangingPunct="1">
        <a:defRPr sz="1904" kern="1200">
          <a:solidFill>
            <a:schemeClr val="tx1"/>
          </a:solidFill>
          <a:latin typeface="+mn-lt"/>
          <a:ea typeface="+mn-ea"/>
          <a:cs typeface="+mn-cs"/>
        </a:defRPr>
      </a:lvl4pPr>
      <a:lvl5pPr marL="1865488" algn="l" defTabSz="932743" rtl="0" eaLnBrk="1" latinLnBrk="0" hangingPunct="1">
        <a:defRPr sz="1904" kern="1200">
          <a:solidFill>
            <a:schemeClr val="tx1"/>
          </a:solidFill>
          <a:latin typeface="+mn-lt"/>
          <a:ea typeface="+mn-ea"/>
          <a:cs typeface="+mn-cs"/>
        </a:defRPr>
      </a:lvl5pPr>
      <a:lvl6pPr marL="2331860" algn="l" defTabSz="932743" rtl="0" eaLnBrk="1" latinLnBrk="0" hangingPunct="1">
        <a:defRPr sz="1904" kern="1200">
          <a:solidFill>
            <a:schemeClr val="tx1"/>
          </a:solidFill>
          <a:latin typeface="+mn-lt"/>
          <a:ea typeface="+mn-ea"/>
          <a:cs typeface="+mn-cs"/>
        </a:defRPr>
      </a:lvl6pPr>
      <a:lvl7pPr marL="2798231" algn="l" defTabSz="932743" rtl="0" eaLnBrk="1" latinLnBrk="0" hangingPunct="1">
        <a:defRPr sz="1904" kern="1200">
          <a:solidFill>
            <a:schemeClr val="tx1"/>
          </a:solidFill>
          <a:latin typeface="+mn-lt"/>
          <a:ea typeface="+mn-ea"/>
          <a:cs typeface="+mn-cs"/>
        </a:defRPr>
      </a:lvl7pPr>
      <a:lvl8pPr marL="3264603" algn="l" defTabSz="932743" rtl="0" eaLnBrk="1" latinLnBrk="0" hangingPunct="1">
        <a:defRPr sz="1904" kern="1200">
          <a:solidFill>
            <a:schemeClr val="tx1"/>
          </a:solidFill>
          <a:latin typeface="+mn-lt"/>
          <a:ea typeface="+mn-ea"/>
          <a:cs typeface="+mn-cs"/>
        </a:defRPr>
      </a:lvl8pPr>
      <a:lvl9pPr marL="3730975" algn="l" defTabSz="932743" rtl="0" eaLnBrk="1" latinLnBrk="0" hangingPunct="1">
        <a:defRPr sz="190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title</a:t>
            </a:r>
            <a:r>
              <a:rPr lang="pt-PT" noProof="0" dirty="0" smtClean="0"/>
              <a:t> </a:t>
            </a:r>
            <a:r>
              <a:rPr lang="pt-PT" noProof="0" dirty="0" err="1" smtClean="0"/>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text</a:t>
            </a:r>
            <a:r>
              <a:rPr lang="pt-PT" noProof="0" dirty="0" smtClean="0"/>
              <a:t> </a:t>
            </a:r>
            <a:r>
              <a:rPr lang="pt-PT" noProof="0" dirty="0" err="1" smtClean="0"/>
              <a:t>styles</a:t>
            </a:r>
            <a:endParaRPr lang="pt-PT" noProof="0" dirty="0" smtClean="0"/>
          </a:p>
          <a:p>
            <a:pPr lvl="1"/>
            <a:r>
              <a:rPr lang="pt-PT" noProof="0" dirty="0" err="1" smtClean="0"/>
              <a:t>Second</a:t>
            </a:r>
            <a:r>
              <a:rPr lang="pt-PT" noProof="0" dirty="0" smtClean="0"/>
              <a:t> </a:t>
            </a:r>
            <a:r>
              <a:rPr lang="pt-PT" noProof="0" dirty="0" err="1" smtClean="0"/>
              <a:t>level</a:t>
            </a:r>
            <a:endParaRPr lang="pt-PT" noProof="0" dirty="0" smtClean="0"/>
          </a:p>
          <a:p>
            <a:pPr lvl="2"/>
            <a:r>
              <a:rPr lang="pt-PT" noProof="0" dirty="0" err="1" smtClean="0"/>
              <a:t>Third</a:t>
            </a:r>
            <a:r>
              <a:rPr lang="pt-PT" noProof="0" dirty="0" smtClean="0"/>
              <a:t> </a:t>
            </a:r>
            <a:r>
              <a:rPr lang="pt-PT" noProof="0" dirty="0" err="1" smtClean="0"/>
              <a:t>level</a:t>
            </a:r>
            <a:endParaRPr lang="pt-PT" noProof="0" dirty="0" smtClean="0"/>
          </a:p>
          <a:p>
            <a:pPr lvl="3"/>
            <a:r>
              <a:rPr lang="pt-PT" noProof="0" dirty="0" err="1" smtClean="0"/>
              <a:t>Fourth</a:t>
            </a:r>
            <a:r>
              <a:rPr lang="pt-PT" noProof="0" dirty="0" smtClean="0"/>
              <a:t> </a:t>
            </a:r>
            <a:r>
              <a:rPr lang="pt-PT" noProof="0" dirty="0" err="1" smtClean="0"/>
              <a:t>level</a:t>
            </a:r>
            <a:endParaRPr lang="pt-PT" noProof="0" dirty="0" smtClean="0"/>
          </a:p>
          <a:p>
            <a:pPr lvl="4"/>
            <a:r>
              <a:rPr lang="pt-PT" noProof="0" dirty="0" err="1" smtClean="0"/>
              <a:t>Fifth</a:t>
            </a:r>
            <a:r>
              <a:rPr lang="pt-PT" noProof="0" dirty="0" smtClean="0"/>
              <a:t> </a:t>
            </a:r>
            <a:r>
              <a:rPr lang="pt-PT" noProof="0" dirty="0" err="1" smtClean="0"/>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14/04/2014</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smtClean="0">
                <a:solidFill>
                  <a:srgbClr val="292929">
                    <a:lumMod val="75000"/>
                    <a:lumOff val="25000"/>
                  </a:srgbClr>
                </a:solidFill>
              </a:rPr>
              <a:t>www.devscope.net</a:t>
            </a:r>
            <a:endParaRPr lang="pt-PT">
              <a:solidFill>
                <a:srgbClr val="292929">
                  <a:lumMod val="75000"/>
                  <a:lumOff val="25000"/>
                </a:srgbClr>
              </a:solidFill>
            </a:endParaRP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411603688"/>
      </p:ext>
    </p:extLst>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Lst>
  <p:transition>
    <p:fade/>
  </p:transition>
  <p:timing>
    <p:tnLst>
      <p:par>
        <p:cTn id="1" dur="indefinite" restart="never" nodeType="tmRoot"/>
      </p:par>
    </p:tnLst>
  </p:timing>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title</a:t>
            </a:r>
            <a:r>
              <a:rPr lang="pt-PT" noProof="0" dirty="0" smtClean="0"/>
              <a:t> </a:t>
            </a:r>
            <a:r>
              <a:rPr lang="pt-PT" noProof="0" dirty="0" err="1" smtClean="0"/>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text</a:t>
            </a:r>
            <a:r>
              <a:rPr lang="pt-PT" noProof="0" dirty="0" smtClean="0"/>
              <a:t> </a:t>
            </a:r>
            <a:r>
              <a:rPr lang="pt-PT" noProof="0" dirty="0" err="1" smtClean="0"/>
              <a:t>styles</a:t>
            </a:r>
            <a:endParaRPr lang="pt-PT" noProof="0" dirty="0" smtClean="0"/>
          </a:p>
          <a:p>
            <a:pPr lvl="1"/>
            <a:r>
              <a:rPr lang="pt-PT" noProof="0" dirty="0" err="1" smtClean="0"/>
              <a:t>Second</a:t>
            </a:r>
            <a:r>
              <a:rPr lang="pt-PT" noProof="0" dirty="0" smtClean="0"/>
              <a:t> </a:t>
            </a:r>
            <a:r>
              <a:rPr lang="pt-PT" noProof="0" dirty="0" err="1" smtClean="0"/>
              <a:t>level</a:t>
            </a:r>
            <a:endParaRPr lang="pt-PT" noProof="0" dirty="0" smtClean="0"/>
          </a:p>
          <a:p>
            <a:pPr lvl="2"/>
            <a:r>
              <a:rPr lang="pt-PT" noProof="0" dirty="0" err="1" smtClean="0"/>
              <a:t>Third</a:t>
            </a:r>
            <a:r>
              <a:rPr lang="pt-PT" noProof="0" dirty="0" smtClean="0"/>
              <a:t> </a:t>
            </a:r>
            <a:r>
              <a:rPr lang="pt-PT" noProof="0" dirty="0" err="1" smtClean="0"/>
              <a:t>level</a:t>
            </a:r>
            <a:endParaRPr lang="pt-PT" noProof="0" dirty="0" smtClean="0"/>
          </a:p>
          <a:p>
            <a:pPr lvl="3"/>
            <a:r>
              <a:rPr lang="pt-PT" noProof="0" dirty="0" err="1" smtClean="0"/>
              <a:t>Fourth</a:t>
            </a:r>
            <a:r>
              <a:rPr lang="pt-PT" noProof="0" dirty="0" smtClean="0"/>
              <a:t> </a:t>
            </a:r>
            <a:r>
              <a:rPr lang="pt-PT" noProof="0" dirty="0" err="1" smtClean="0"/>
              <a:t>level</a:t>
            </a:r>
            <a:endParaRPr lang="pt-PT" noProof="0" dirty="0" smtClean="0"/>
          </a:p>
          <a:p>
            <a:pPr lvl="4"/>
            <a:r>
              <a:rPr lang="pt-PT" noProof="0" dirty="0" err="1" smtClean="0"/>
              <a:t>Fifth</a:t>
            </a:r>
            <a:r>
              <a:rPr lang="pt-PT" noProof="0" dirty="0" smtClean="0"/>
              <a:t> </a:t>
            </a:r>
            <a:r>
              <a:rPr lang="pt-PT" noProof="0" dirty="0" err="1" smtClean="0"/>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14/04/2014</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smtClean="0">
                <a:solidFill>
                  <a:srgbClr val="292929">
                    <a:lumMod val="75000"/>
                    <a:lumOff val="25000"/>
                  </a:srgbClr>
                </a:solidFill>
              </a:rPr>
              <a:t>www.devscope.net</a:t>
            </a:r>
            <a:endParaRPr lang="pt-PT">
              <a:solidFill>
                <a:srgbClr val="292929">
                  <a:lumMod val="75000"/>
                  <a:lumOff val="25000"/>
                </a:srgbClr>
              </a:solidFill>
            </a:endParaRP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772212065"/>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Lst>
  <p:transition>
    <p:fade/>
  </p:transition>
  <p:timing>
    <p:tnLst>
      <p:par>
        <p:cTn id="1" dur="indefinite" restart="never" nodeType="tmRoot"/>
      </p:par>
    </p:tnLst>
  </p:timing>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0403" y="509478"/>
            <a:ext cx="10988792" cy="169120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90225" y="2051728"/>
            <a:ext cx="10969360" cy="384116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99552" y="6540102"/>
            <a:ext cx="4197310" cy="233151"/>
          </a:xfrm>
          <a:prstGeom prst="rect">
            <a:avLst/>
          </a:prstGeom>
        </p:spPr>
        <p:txBody>
          <a:bodyPr vert="horz" lIns="91440" tIns="45720" rIns="91440" bIns="45720" rtlCol="0" anchor="ctr"/>
          <a:lstStyle>
            <a:lvl1pPr algn="l">
              <a:defRPr sz="969">
                <a:solidFill>
                  <a:schemeClr val="tx1">
                    <a:alpha val="80000"/>
                  </a:schemeClr>
                </a:solidFill>
              </a:defRPr>
            </a:lvl1pPr>
          </a:lstStyle>
          <a:p>
            <a:pPr defTabSz="466298"/>
            <a:fld id="{5586B75A-687E-405C-8A0B-8D00578BA2C3}" type="datetimeFigureOut">
              <a:rPr lang="en-US" smtClean="0">
                <a:solidFill>
                  <a:srgbClr val="FFFFFF">
                    <a:alpha val="80000"/>
                  </a:srgbClr>
                </a:solidFill>
              </a:rPr>
              <a:pPr defTabSz="466298"/>
              <a:t>4/14/2014</a:t>
            </a:fld>
            <a:endParaRPr lang="en-US" dirty="0">
              <a:solidFill>
                <a:srgbClr val="FFFFFF">
                  <a:alpha val="80000"/>
                </a:srgbClr>
              </a:solidFill>
            </a:endParaRPr>
          </a:p>
        </p:txBody>
      </p:sp>
      <p:sp>
        <p:nvSpPr>
          <p:cNvPr id="5" name="Footer Placeholder 4"/>
          <p:cNvSpPr>
            <a:spLocks noGrp="1"/>
          </p:cNvSpPr>
          <p:nvPr>
            <p:ph type="ftr" sz="quarter" idx="3"/>
          </p:nvPr>
        </p:nvSpPr>
        <p:spPr>
          <a:xfrm>
            <a:off x="699552" y="6685184"/>
            <a:ext cx="5130046" cy="233151"/>
          </a:xfrm>
          <a:prstGeom prst="rect">
            <a:avLst/>
          </a:prstGeom>
        </p:spPr>
        <p:txBody>
          <a:bodyPr vert="horz" lIns="91440" tIns="45720" rIns="91440" bIns="45720" rtlCol="0" anchor="ctr"/>
          <a:lstStyle>
            <a:lvl1pPr algn="l">
              <a:defRPr sz="969" cap="all" baseline="0">
                <a:solidFill>
                  <a:schemeClr val="tx1">
                    <a:alpha val="80000"/>
                  </a:schemeClr>
                </a:solidFill>
              </a:defRPr>
            </a:lvl1pPr>
          </a:lstStyle>
          <a:p>
            <a:pPr defTabSz="466298"/>
            <a:endParaRPr lang="en-US" dirty="0">
              <a:solidFill>
                <a:srgbClr val="FFFFFF">
                  <a:alpha val="80000"/>
                </a:srgbClr>
              </a:solidFill>
            </a:endParaRPr>
          </a:p>
        </p:txBody>
      </p:sp>
      <p:sp>
        <p:nvSpPr>
          <p:cNvPr id="7" name="Slide Number Placeholder 6"/>
          <p:cNvSpPr>
            <a:spLocks noGrp="1"/>
          </p:cNvSpPr>
          <p:nvPr>
            <p:ph type="sldNum" sz="quarter" idx="4"/>
          </p:nvPr>
        </p:nvSpPr>
        <p:spPr>
          <a:xfrm>
            <a:off x="8007636" y="5923946"/>
            <a:ext cx="3926703" cy="1424850"/>
          </a:xfrm>
          <a:prstGeom prst="rect">
            <a:avLst/>
          </a:prstGeom>
        </p:spPr>
        <p:txBody>
          <a:bodyPr/>
          <a:lstStyle>
            <a:lvl1pPr>
              <a:defRPr sz="8975">
                <a:solidFill>
                  <a:schemeClr val="accent1">
                    <a:lumMod val="60000"/>
                    <a:lumOff val="40000"/>
                  </a:schemeClr>
                </a:solidFill>
              </a:defRPr>
            </a:lvl1pPr>
          </a:lstStyle>
          <a:p>
            <a:pPr defTabSz="466298"/>
            <a:r>
              <a:rPr lang="en-US" smtClean="0">
                <a:solidFill>
                  <a:srgbClr val="00AEEF">
                    <a:lumMod val="60000"/>
                    <a:lumOff val="40000"/>
                  </a:srgbClr>
                </a:solidFill>
              </a:rPr>
              <a:t>GWAB</a:t>
            </a:r>
            <a:endParaRPr lang="en-US" dirty="0">
              <a:solidFill>
                <a:srgbClr val="00AEEF">
                  <a:lumMod val="60000"/>
                  <a:lumOff val="40000"/>
                </a:srgbClr>
              </a:solidFill>
            </a:endParaRPr>
          </a:p>
        </p:txBody>
      </p:sp>
    </p:spTree>
    <p:extLst>
      <p:ext uri="{BB962C8B-B14F-4D97-AF65-F5344CB8AC3E}">
        <p14:creationId xmlns:p14="http://schemas.microsoft.com/office/powerpoint/2010/main" val="2565183522"/>
      </p:ext>
    </p:extLst>
  </p:cSld>
  <p:clrMap bg1="dk1" tx1="lt1" bg2="dk2" tx2="lt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Lst>
  <p:timing>
    <p:tnLst>
      <p:par>
        <p:cTn id="1" dur="indefinite" restart="never" nodeType="tmRoot"/>
      </p:par>
    </p:tnLst>
  </p:timing>
  <p:hf sldNum="0" hdr="0" ftr="0" dt="0"/>
  <p:txStyles>
    <p:titleStyle>
      <a:lvl1pPr algn="l" defTabSz="932597" rtl="0" eaLnBrk="1" latinLnBrk="0" hangingPunct="1">
        <a:lnSpc>
          <a:spcPct val="85000"/>
        </a:lnSpc>
        <a:spcBef>
          <a:spcPct val="0"/>
        </a:spcBef>
        <a:buNone/>
        <a:defRPr sz="5507" kern="1200" spc="-122" baseline="0">
          <a:solidFill>
            <a:schemeClr val="tx1">
              <a:lumMod val="75000"/>
              <a:lumOff val="25000"/>
            </a:schemeClr>
          </a:solidFill>
          <a:latin typeface="Segoe UI Light" panose="020B0502040204020203" pitchFamily="34" charset="0"/>
          <a:ea typeface="+mj-ea"/>
          <a:cs typeface="Segoe UI Light" panose="020B0502040204020203" pitchFamily="34" charset="0"/>
        </a:defRPr>
      </a:lvl1pPr>
    </p:titleStyle>
    <p:bodyStyle>
      <a:lvl1pPr marL="93260" indent="-93260" algn="l" defTabSz="932597" rtl="0" eaLnBrk="1" latinLnBrk="0" hangingPunct="1">
        <a:lnSpc>
          <a:spcPct val="85000"/>
        </a:lnSpc>
        <a:spcBef>
          <a:spcPts val="1326"/>
        </a:spcBef>
        <a:buFont typeface="Arial" pitchFamily="34" charset="0"/>
        <a:buChar char=" "/>
        <a:defRPr sz="2448" kern="1200">
          <a:solidFill>
            <a:schemeClr val="accent1"/>
          </a:solidFill>
          <a:latin typeface="Segoe UI Light" panose="020B0502040204020203" pitchFamily="34" charset="0"/>
          <a:ea typeface="+mn-ea"/>
          <a:cs typeface="Segoe UI Light" panose="020B0502040204020203" pitchFamily="34" charset="0"/>
        </a:defRPr>
      </a:lvl1pPr>
      <a:lvl2pPr marL="354387" indent="-349724" algn="l" defTabSz="932597" rtl="0" eaLnBrk="1" latinLnBrk="0" hangingPunct="1">
        <a:lnSpc>
          <a:spcPct val="85000"/>
        </a:lnSpc>
        <a:spcBef>
          <a:spcPts val="612"/>
        </a:spcBef>
        <a:buFont typeface="Arial" pitchFamily="34" charset="0"/>
        <a:buChar char=" "/>
        <a:defRPr sz="2448"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2pPr>
      <a:lvl3pPr marL="559558" indent="-559558" algn="l" defTabSz="932597" rtl="0" eaLnBrk="1" latinLnBrk="0" hangingPunct="1">
        <a:lnSpc>
          <a:spcPct val="85000"/>
        </a:lnSpc>
        <a:spcBef>
          <a:spcPts val="612"/>
        </a:spcBef>
        <a:buFont typeface="Arial" pitchFamily="34" charset="0"/>
        <a:buChar char=" "/>
        <a:defRPr sz="2040" i="1"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3pPr>
      <a:lvl4pPr marL="839337" indent="-839337" algn="l" defTabSz="932597" rtl="0" eaLnBrk="1" latinLnBrk="0" hangingPunct="1">
        <a:lnSpc>
          <a:spcPct val="85000"/>
        </a:lnSpc>
        <a:spcBef>
          <a:spcPts val="612"/>
        </a:spcBef>
        <a:buFont typeface="Arial" pitchFamily="34" charset="0"/>
        <a:buChar char=" "/>
        <a:defRPr sz="1836"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4pPr>
      <a:lvl5pPr marL="1119116" indent="-1119116" algn="l" defTabSz="932597" rtl="0" eaLnBrk="1" latinLnBrk="0" hangingPunct="1">
        <a:lnSpc>
          <a:spcPct val="85000"/>
        </a:lnSpc>
        <a:spcBef>
          <a:spcPts val="612"/>
        </a:spcBef>
        <a:buFont typeface="Arial" pitchFamily="34" charset="0"/>
        <a:buChar char=" "/>
        <a:defRPr sz="1836"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5pPr>
      <a:lvl6pPr marL="1223880" indent="-233149" algn="l" defTabSz="932597" rtl="0" eaLnBrk="1" latinLnBrk="0" hangingPunct="1">
        <a:lnSpc>
          <a:spcPct val="85000"/>
        </a:lnSpc>
        <a:spcBef>
          <a:spcPts val="612"/>
        </a:spcBef>
        <a:buFont typeface="Arial" pitchFamily="34" charset="0"/>
        <a:buChar char=" "/>
        <a:defRPr sz="1836" kern="1200">
          <a:solidFill>
            <a:schemeClr val="tx1">
              <a:lumMod val="65000"/>
              <a:lumOff val="35000"/>
            </a:schemeClr>
          </a:solidFill>
          <a:latin typeface="+mn-lt"/>
          <a:ea typeface="+mn-ea"/>
          <a:cs typeface="+mn-cs"/>
        </a:defRPr>
      </a:lvl6pPr>
      <a:lvl7pPr marL="1427860" indent="-233149" algn="l" defTabSz="932597" rtl="0" eaLnBrk="1" latinLnBrk="0" hangingPunct="1">
        <a:lnSpc>
          <a:spcPct val="85000"/>
        </a:lnSpc>
        <a:spcBef>
          <a:spcPts val="612"/>
        </a:spcBef>
        <a:buFont typeface="Arial" pitchFamily="34" charset="0"/>
        <a:buChar char=" "/>
        <a:defRPr sz="1836" kern="1200">
          <a:solidFill>
            <a:schemeClr val="tx1">
              <a:lumMod val="65000"/>
              <a:lumOff val="35000"/>
            </a:schemeClr>
          </a:solidFill>
          <a:latin typeface="+mn-lt"/>
          <a:ea typeface="+mn-ea"/>
          <a:cs typeface="+mn-cs"/>
        </a:defRPr>
      </a:lvl7pPr>
      <a:lvl8pPr marL="1631840" indent="-233149" algn="l" defTabSz="932597" rtl="0" eaLnBrk="1" latinLnBrk="0" hangingPunct="1">
        <a:lnSpc>
          <a:spcPct val="85000"/>
        </a:lnSpc>
        <a:spcBef>
          <a:spcPts val="612"/>
        </a:spcBef>
        <a:buFont typeface="Arial" pitchFamily="34" charset="0"/>
        <a:buChar char=" "/>
        <a:defRPr sz="1836" kern="1200">
          <a:solidFill>
            <a:schemeClr val="tx1">
              <a:lumMod val="65000"/>
              <a:lumOff val="35000"/>
            </a:schemeClr>
          </a:solidFill>
          <a:latin typeface="+mn-lt"/>
          <a:ea typeface="+mn-ea"/>
          <a:cs typeface="+mn-cs"/>
        </a:defRPr>
      </a:lvl8pPr>
      <a:lvl9pPr marL="1835820" indent="-233149" algn="l" defTabSz="932597" rtl="0" eaLnBrk="1" latinLnBrk="0" hangingPunct="1">
        <a:lnSpc>
          <a:spcPct val="85000"/>
        </a:lnSpc>
        <a:spcBef>
          <a:spcPts val="612"/>
        </a:spcBef>
        <a:buFont typeface="Arial" pitchFamily="34" charset="0"/>
        <a:buChar char=" "/>
        <a:defRPr sz="1836" kern="1200">
          <a:solidFill>
            <a:schemeClr val="tx1">
              <a:lumMod val="65000"/>
              <a:lumOff val="35000"/>
            </a:schemeClr>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7644178"/>
      </p:ext>
    </p:extLst>
  </p:cSld>
  <p:clrMap bg1="lt1" tx1="dk1" bg2="lt2" tx2="dk2" accent1="accent1" accent2="accent2" accent3="accent3" accent4="accent4" accent5="accent5" accent6="accent6" hlink="hlink" folHlink="folHlink"/>
  <p:sldLayoutIdLst>
    <p:sldLayoutId id="2147484244" r:id="rId1"/>
    <p:sldLayoutId id="2147484245" r:id="rId2"/>
    <p:sldLayoutId id="2147484246" r:id="rId3"/>
    <p:sldLayoutId id="2147484247" r:id="rId4"/>
    <p:sldLayoutId id="2147484248" r:id="rId5"/>
    <p:sldLayoutId id="2147484249" r:id="rId6"/>
    <p:sldLayoutId id="2147484250" r:id="rId7"/>
    <p:sldLayoutId id="2147484251" r:id="rId8"/>
    <p:sldLayoutId id="2147484252" r:id="rId9"/>
    <p:sldLayoutId id="2147484253" r:id="rId10"/>
    <p:sldLayoutId id="2147484254" r:id="rId11"/>
    <p:sldLayoutId id="2147484255" r:id="rId12"/>
    <p:sldLayoutId id="2147484256" r:id="rId13"/>
    <p:sldLayoutId id="2147484257" r:id="rId14"/>
    <p:sldLayoutId id="2147484258" r:id="rId15"/>
    <p:sldLayoutId id="2147484259" r:id="rId16"/>
    <p:sldLayoutId id="2147484260" r:id="rId17"/>
    <p:sldLayoutId id="2147484261" r:id="rId18"/>
    <p:sldLayoutId id="2147484262" r:id="rId19"/>
    <p:sldLayoutId id="2147484263" r:id="rId20"/>
    <p:sldLayoutId id="2147484264" r:id="rId21"/>
    <p:sldLayoutId id="2147484265" r:id="rId22"/>
    <p:sldLayoutId id="2147484266" r:id="rId23"/>
    <p:sldLayoutId id="2147484267" r:id="rId24"/>
    <p:sldLayoutId id="2147484268" r:id="rId25"/>
    <p:sldLayoutId id="2147484269" r:id="rId26"/>
    <p:sldLayoutId id="2147484270" r:id="rId27"/>
    <p:sldLayoutId id="2147484271" r:id="rId28"/>
    <p:sldLayoutId id="2147484272" r:id="rId29"/>
    <p:sldLayoutId id="2147484273" r:id="rId30"/>
    <p:sldLayoutId id="2147484274" r:id="rId31"/>
    <p:sldLayoutId id="2147484275" r:id="rId32"/>
    <p:sldLayoutId id="2147484276" r:id="rId33"/>
    <p:sldLayoutId id="2147484277" r:id="rId34"/>
    <p:sldLayoutId id="2147484278" r:id="rId3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microsoft.com/office/2007/relationships/hdphoto" Target="../media/hdphoto2.wdp"/><Relationship Id="rId5" Type="http://schemas.openxmlformats.org/officeDocument/2006/relationships/image" Target="../media/image44.png"/><Relationship Id="rId10" Type="http://schemas.openxmlformats.org/officeDocument/2006/relationships/image" Target="../media/image47.png"/><Relationship Id="rId4" Type="http://schemas.microsoft.com/office/2007/relationships/hdphoto" Target="../media/hdphoto1.wdp"/><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image" Target="../media/image50.png"/><Relationship Id="rId5" Type="http://schemas.openxmlformats.org/officeDocument/2006/relationships/image" Target="../media/image46.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32.xml"/><Relationship Id="rId5" Type="http://schemas.openxmlformats.org/officeDocument/2006/relationships/hyperlink" Target="http://msdn.microsoft.com/en-us/library/windowsazure/hh689864.aspx" TargetMode="External"/><Relationship Id="rId4" Type="http://schemas.openxmlformats.org/officeDocument/2006/relationships/hyperlink" Target="http://www.microsoft.com/en-us/download/details.aspx?id=39087"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32.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32.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32.xml"/><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32.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0.png"/><Relationship Id="rId7" Type="http://schemas.openxmlformats.org/officeDocument/2006/relationships/hyperlink" Target="http://www.devscope.net/" TargetMode="External"/><Relationship Id="rId2" Type="http://schemas.openxmlformats.org/officeDocument/2006/relationships/notesSlide" Target="../notesSlides/notesSlide24.xml"/><Relationship Id="rId1" Type="http://schemas.openxmlformats.org/officeDocument/2006/relationships/slideLayout" Target="../slideLayouts/slideLayout89.xml"/><Relationship Id="rId6" Type="http://schemas.openxmlformats.org/officeDocument/2006/relationships/image" Target="../media/image72.jpg"/><Relationship Id="rId5" Type="http://schemas.openxmlformats.org/officeDocument/2006/relationships/image" Target="../media/image51.png"/><Relationship Id="rId4" Type="http://schemas.openxmlformats.org/officeDocument/2006/relationships/image" Target="../media/image71.png"/><Relationship Id="rId9"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2.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emf"/><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emf"/><Relationship Id="rId2" Type="http://schemas.openxmlformats.org/officeDocument/2006/relationships/notesSlide" Target="../notesSlides/notesSlide3.xml"/><Relationship Id="rId16" Type="http://schemas.openxmlformats.org/officeDocument/2006/relationships/image" Target="../media/image38.png"/><Relationship Id="rId1" Type="http://schemas.openxmlformats.org/officeDocument/2006/relationships/slideLayout" Target="../slideLayouts/slideLayout3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emf"/><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emf"/><Relationship Id="rId2" Type="http://schemas.openxmlformats.org/officeDocument/2006/relationships/notesSlide" Target="../notesSlides/notesSlide4.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3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5589" y="785804"/>
            <a:ext cx="8254135" cy="3419546"/>
          </a:xfrm>
        </p:spPr>
        <p:txBody>
          <a:bodyPr/>
          <a:lstStyle/>
          <a:p>
            <a:r>
              <a:rPr lang="en-US" sz="8800" dirty="0"/>
              <a:t>Windows Azure </a:t>
            </a:r>
            <a:r>
              <a:rPr lang="en-US" sz="8800" dirty="0" smtClean="0"/>
              <a:t>BizTalk </a:t>
            </a:r>
            <a:r>
              <a:rPr lang="en-US" sz="8800" dirty="0"/>
              <a:t>Services</a:t>
            </a:r>
            <a:endParaRPr lang="pt-PT" sz="8800" dirty="0"/>
          </a:p>
        </p:txBody>
      </p:sp>
      <p:sp>
        <p:nvSpPr>
          <p:cNvPr id="3" name="Subtitle 2"/>
          <p:cNvSpPr>
            <a:spLocks noGrp="1"/>
          </p:cNvSpPr>
          <p:nvPr>
            <p:ph type="subTitle" idx="1"/>
          </p:nvPr>
        </p:nvSpPr>
        <p:spPr>
          <a:xfrm>
            <a:off x="450872" y="4290623"/>
            <a:ext cx="7464596" cy="1678686"/>
          </a:xfrm>
        </p:spPr>
        <p:txBody>
          <a:bodyPr>
            <a:normAutofit lnSpcReduction="10000"/>
          </a:bodyPr>
          <a:lstStyle/>
          <a:p>
            <a:r>
              <a:rPr lang="en-US" dirty="0">
                <a:latin typeface="Segoe UI Light" panose="020B0502040204020203" pitchFamily="34" charset="0"/>
              </a:rPr>
              <a:t>Sandro Pereira</a:t>
            </a:r>
          </a:p>
          <a:p>
            <a:r>
              <a:rPr lang="en-US" dirty="0">
                <a:latin typeface="Segoe UI Light" panose="020B0502040204020203" pitchFamily="34" charset="0"/>
              </a:rPr>
              <a:t>Senior Software Developer at DevScope </a:t>
            </a:r>
          </a:p>
          <a:p>
            <a:r>
              <a:rPr lang="en-US" dirty="0">
                <a:latin typeface="Segoe UI Light" panose="020B0502040204020203" pitchFamily="34" charset="0"/>
              </a:rPr>
              <a:t>Microsoft Integration MVP</a:t>
            </a:r>
          </a:p>
        </p:txBody>
      </p:sp>
      <p:sp>
        <p:nvSpPr>
          <p:cNvPr id="4" name="Rectangle 3"/>
          <p:cNvSpPr/>
          <p:nvPr/>
        </p:nvSpPr>
        <p:spPr>
          <a:xfrm>
            <a:off x="7818876" y="-1"/>
            <a:ext cx="4616717" cy="699452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66298"/>
            <a:endParaRPr lang="pt-PT" sz="1836" dirty="0">
              <a:solidFill>
                <a:srgbClr val="000000"/>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0042" y="785804"/>
            <a:ext cx="2914385" cy="1962353"/>
          </a:xfrm>
          <a:prstGeom prst="rect">
            <a:avLst/>
          </a:prstGeom>
        </p:spPr>
      </p:pic>
      <p:sp>
        <p:nvSpPr>
          <p:cNvPr id="6" name="TextBox 5"/>
          <p:cNvSpPr txBox="1"/>
          <p:nvPr/>
        </p:nvSpPr>
        <p:spPr>
          <a:xfrm>
            <a:off x="8483331" y="5310112"/>
            <a:ext cx="3287813" cy="1502945"/>
          </a:xfrm>
          <a:prstGeom prst="rect">
            <a:avLst/>
          </a:prstGeom>
          <a:noFill/>
        </p:spPr>
        <p:txBody>
          <a:bodyPr wrap="none" rtlCol="0">
            <a:spAutoFit/>
          </a:bodyPr>
          <a:lstStyle/>
          <a:p>
            <a:pPr algn="ctr" defTabSz="466298"/>
            <a:r>
              <a:rPr lang="pt-PT" sz="4488" dirty="0" smtClean="0">
                <a:solidFill>
                  <a:srgbClr val="000000"/>
                </a:solidFill>
                <a:latin typeface="Segoe UI Light" panose="020B0502040204020203" pitchFamily="34" charset="0"/>
                <a:cs typeface="Segoe UI Light" panose="020B0502040204020203" pitchFamily="34" charset="0"/>
              </a:rPr>
              <a:t>Lisboa</a:t>
            </a:r>
          </a:p>
          <a:p>
            <a:pPr algn="ctr" defTabSz="466298"/>
            <a:r>
              <a:rPr lang="pt-PT" sz="4488" dirty="0" smtClean="0">
                <a:solidFill>
                  <a:srgbClr val="000000"/>
                </a:solidFill>
                <a:latin typeface="Segoe UI Light" panose="020B0502040204020203" pitchFamily="34" charset="0"/>
                <a:cs typeface="Segoe UI Light" panose="020B0502040204020203" pitchFamily="34" charset="0"/>
              </a:rPr>
              <a:t>29 de Março</a:t>
            </a:r>
            <a:endParaRPr lang="pt-PT" sz="4488" dirty="0">
              <a:solidFill>
                <a:srgbClr val="000000"/>
              </a:solidFill>
              <a:latin typeface="Segoe UI Light" panose="020B0502040204020203" pitchFamily="34" charset="0"/>
              <a:cs typeface="Segoe UI Light"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478" y="5962739"/>
            <a:ext cx="2308359" cy="969823"/>
          </a:xfrm>
          <a:prstGeom prst="rect">
            <a:avLst/>
          </a:prstGeom>
        </p:spPr>
      </p:pic>
    </p:spTree>
    <p:extLst>
      <p:ext uri="{BB962C8B-B14F-4D97-AF65-F5344CB8AC3E}">
        <p14:creationId xmlns:p14="http://schemas.microsoft.com/office/powerpoint/2010/main" val="38860431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bg1"/>
                </a:solidFill>
              </a:rPr>
              <a:t>Windows Azure BizTalk Services </a:t>
            </a:r>
            <a:r>
              <a:rPr lang="en-US" dirty="0" smtClean="0"/>
              <a:t>–</a:t>
            </a:r>
            <a:r>
              <a:rPr lang="en-US" dirty="0" smtClean="0">
                <a:solidFill>
                  <a:schemeClr val="bg1"/>
                </a:solidFill>
              </a:rPr>
              <a:t> GA</a:t>
            </a:r>
            <a:endParaRPr lang="en-US" dirty="0">
              <a:solidFill>
                <a:schemeClr val="bg1"/>
              </a:solidFill>
            </a:endParaRPr>
          </a:p>
        </p:txBody>
      </p:sp>
      <p:sp>
        <p:nvSpPr>
          <p:cNvPr id="7" name="Rectangle 6"/>
          <p:cNvSpPr/>
          <p:nvPr/>
        </p:nvSpPr>
        <p:spPr bwMode="auto">
          <a:xfrm>
            <a:off x="7969135" y="1233060"/>
            <a:ext cx="3844151" cy="5456666"/>
          </a:xfrm>
          <a:prstGeom prst="rect">
            <a:avLst/>
          </a:prstGeom>
          <a:solidFill>
            <a:schemeClr val="accent3"/>
          </a:solidFill>
          <a:ln>
            <a:headEnd type="none" w="med" len="med"/>
            <a:tailEnd type="none" w="med" len="med"/>
          </a:ln>
          <a:effectLst/>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6371" tIns="149097" rIns="186371" bIns="149097" numCol="1" spcCol="0" rtlCol="0" fromWordArt="0" anchor="t" anchorCtr="0" forceAA="0" compatLnSpc="1">
            <a:prstTxWarp prst="textNoShape">
              <a:avLst/>
            </a:prstTxWarp>
            <a:noAutofit/>
          </a:bodyPr>
          <a:lstStyle/>
          <a:p>
            <a:pPr defTabSz="950184" fontAlgn="base">
              <a:spcBef>
                <a:spcPct val="0"/>
              </a:spcBef>
              <a:spcAft>
                <a:spcPts val="600"/>
              </a:spcAft>
            </a:pPr>
            <a:r>
              <a:rPr lang="en-US" sz="32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B2B</a:t>
            </a:r>
            <a:endParaRPr lang="en-US" sz="1600" b="1" dirty="0" smtClean="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EDI </a:t>
            </a:r>
            <a:r>
              <a:rPr lang="en-US" dirty="0">
                <a:gradFill>
                  <a:gsLst>
                    <a:gs pos="0">
                      <a:srgbClr val="FFFFFF"/>
                    </a:gs>
                    <a:gs pos="100000">
                      <a:srgbClr val="FFFFFF"/>
                    </a:gs>
                  </a:gsLst>
                  <a:lin ang="5400000" scaled="0"/>
                </a:gradFill>
                <a:ea typeface="Segoe UI" pitchFamily="34" charset="0"/>
                <a:cs typeface="Segoe UI" pitchFamily="34" charset="0"/>
              </a:rPr>
              <a:t>AS2 and X12 </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Trading Partner Management</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Agreements </a:t>
            </a:r>
            <a:r>
              <a:rPr lang="en-US" dirty="0" err="1">
                <a:gradFill>
                  <a:gsLst>
                    <a:gs pos="0">
                      <a:srgbClr val="FFFFFF"/>
                    </a:gs>
                    <a:gs pos="100000">
                      <a:srgbClr val="FFFFFF"/>
                    </a:gs>
                  </a:gsLst>
                  <a:lin ang="5400000" scaled="0"/>
                </a:gradFill>
                <a:ea typeface="Segoe UI" pitchFamily="34" charset="0"/>
                <a:cs typeface="Segoe UI" pitchFamily="34" charset="0"/>
              </a:rPr>
              <a:t>config</a:t>
            </a:r>
            <a:r>
              <a:rPr lang="en-US" dirty="0">
                <a:gradFill>
                  <a:gsLst>
                    <a:gs pos="0">
                      <a:srgbClr val="FFFFFF"/>
                    </a:gs>
                    <a:gs pos="100000">
                      <a:srgbClr val="FFFFFF"/>
                    </a:gs>
                  </a:gsLst>
                  <a:lin ang="5400000" scaled="0"/>
                </a:gradFill>
                <a:ea typeface="Segoe UI" pitchFamily="34" charset="0"/>
                <a:cs typeface="Segoe UI" pitchFamily="34" charset="0"/>
              </a:rPr>
              <a:t> templates</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EDI batching</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Tracking</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Archiving with NRR</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TPM OM API</a:t>
            </a:r>
          </a:p>
          <a:p>
            <a:pPr defTabSz="932472" fontAlgn="base">
              <a:lnSpc>
                <a:spcPct val="90000"/>
              </a:lnSpc>
              <a:spcBef>
                <a:spcPts val="120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120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120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203789" y="1233061"/>
            <a:ext cx="3708438" cy="5456666"/>
          </a:xfrm>
          <a:prstGeom prst="rect">
            <a:avLst/>
          </a:prstGeom>
          <a:solidFill>
            <a:srgbClr val="00B0F0"/>
          </a:solidFill>
          <a:ln>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6371" tIns="149097" rIns="186371" bIns="149097" numCol="1" spcCol="0" rtlCol="0" fromWordArt="0" anchor="t" anchorCtr="0" forceAA="0" compatLnSpc="1">
            <a:prstTxWarp prst="textNoShape">
              <a:avLst/>
            </a:prstTxWarp>
            <a:noAutofit/>
          </a:bodyPr>
          <a:lstStyle/>
          <a:p>
            <a:pPr defTabSz="950184" fontAlgn="base">
              <a:spcBef>
                <a:spcPct val="0"/>
              </a:spcBef>
              <a:spcAft>
                <a:spcPts val="600"/>
              </a:spcAft>
            </a:pPr>
            <a:r>
              <a:rPr lang="en-US" sz="32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EAI</a:t>
            </a:r>
            <a:endParaRPr lang="en-US" sz="1600" dirty="0" smtClean="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Transport </a:t>
            </a:r>
            <a:r>
              <a:rPr lang="en-US" dirty="0">
                <a:gradFill>
                  <a:gsLst>
                    <a:gs pos="0">
                      <a:srgbClr val="FFFFFF"/>
                    </a:gs>
                    <a:gs pos="100000">
                      <a:srgbClr val="FFFFFF"/>
                    </a:gs>
                  </a:gsLst>
                  <a:lin ang="5400000" scaled="0"/>
                </a:gradFill>
                <a:ea typeface="Segoe UI" pitchFamily="34" charset="0"/>
                <a:cs typeface="Segoe UI" pitchFamily="34" charset="0"/>
              </a:rPr>
              <a:t>adapters for FTP/FTPs, SFTP, HTTP</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Hybrid connectivity to SQL, SAP, Oracle EBS, Oracle DB</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Content based routing to </a:t>
            </a:r>
            <a:r>
              <a:rPr lang="en-US" dirty="0" smtClean="0">
                <a:gradFill>
                  <a:gsLst>
                    <a:gs pos="0">
                      <a:srgbClr val="FFFFFF"/>
                    </a:gs>
                    <a:gs pos="100000">
                      <a:srgbClr val="FFFFFF"/>
                    </a:gs>
                  </a:gsLst>
                  <a:lin ang="5400000" scaled="0"/>
                </a:gradFill>
                <a:ea typeface="Segoe UI" pitchFamily="34" charset="0"/>
                <a:cs typeface="Segoe UI" pitchFamily="34" charset="0"/>
              </a:rPr>
              <a:t/>
            </a:r>
            <a:br>
              <a:rPr lang="en-US" dirty="0" smtClean="0">
                <a:gradFill>
                  <a:gsLst>
                    <a:gs pos="0">
                      <a:srgbClr val="FFFFFF"/>
                    </a:gs>
                    <a:gs pos="100000">
                      <a:srgbClr val="FFFFFF"/>
                    </a:gs>
                  </a:gsLst>
                  <a:lin ang="5400000" scaled="0"/>
                </a:gradFill>
                <a:ea typeface="Segoe UI" pitchFamily="34" charset="0"/>
                <a:cs typeface="Segoe UI" pitchFamily="34" charset="0"/>
              </a:rPr>
            </a:br>
            <a:r>
              <a:rPr lang="en-US" dirty="0" smtClean="0">
                <a:gradFill>
                  <a:gsLst>
                    <a:gs pos="0">
                      <a:srgbClr val="FFFFFF"/>
                    </a:gs>
                    <a:gs pos="100000">
                      <a:srgbClr val="FFFFFF"/>
                    </a:gs>
                  </a:gsLst>
                  <a:lin ang="5400000" scaled="0"/>
                </a:gradFill>
                <a:ea typeface="Segoe UI" pitchFamily="34" charset="0"/>
                <a:cs typeface="Segoe UI" pitchFamily="34" charset="0"/>
              </a:rPr>
              <a:t>Web services, </a:t>
            </a:r>
            <a:r>
              <a:rPr lang="en-US" dirty="0">
                <a:gradFill>
                  <a:gsLst>
                    <a:gs pos="0">
                      <a:srgbClr val="FFFFFF"/>
                    </a:gs>
                    <a:gs pos="100000">
                      <a:srgbClr val="FFFFFF"/>
                    </a:gs>
                  </a:gsLst>
                  <a:lin ang="5400000" scaled="0"/>
                </a:gradFill>
                <a:ea typeface="Segoe UI" pitchFamily="34" charset="0"/>
                <a:cs typeface="Segoe UI" pitchFamily="34" charset="0"/>
              </a:rPr>
              <a:t>SB </a:t>
            </a:r>
            <a:r>
              <a:rPr lang="en-US" dirty="0" smtClean="0">
                <a:gradFill>
                  <a:gsLst>
                    <a:gs pos="0">
                      <a:srgbClr val="FFFFFF"/>
                    </a:gs>
                    <a:gs pos="100000">
                      <a:srgbClr val="FFFFFF"/>
                    </a:gs>
                  </a:gsLst>
                  <a:lin ang="5400000" scaled="0"/>
                </a:gradFill>
                <a:ea typeface="Segoe UI" pitchFamily="34" charset="0"/>
                <a:cs typeface="Segoe UI" pitchFamily="34" charset="0"/>
              </a:rPr>
              <a:t>queues, topics, relays</a:t>
            </a: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Transformation </a:t>
            </a:r>
            <a:r>
              <a:rPr lang="en-US" dirty="0" smtClean="0">
                <a:gradFill>
                  <a:gsLst>
                    <a:gs pos="0">
                      <a:srgbClr val="FFFFFF"/>
                    </a:gs>
                    <a:gs pos="100000">
                      <a:srgbClr val="FFFFFF"/>
                    </a:gs>
                  </a:gsLst>
                  <a:lin ang="5400000" scaled="0"/>
                </a:gradFill>
                <a:ea typeface="Segoe UI" pitchFamily="34" charset="0"/>
                <a:cs typeface="Segoe UI" pitchFamily="34" charset="0"/>
              </a:rPr>
              <a:t>engine </a:t>
            </a: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Out-of-box integration pattern</a:t>
            </a: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Custom code in Bridge</a:t>
            </a:r>
          </a:p>
          <a:p>
            <a:pPr marL="228600" indent="-228600" defTabSz="932472" fontAlgn="base">
              <a:lnSpc>
                <a:spcPct val="90000"/>
              </a:lnSpc>
              <a:spcBef>
                <a:spcPts val="60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120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96109" y="1233060"/>
            <a:ext cx="3850772" cy="5456666"/>
          </a:xfrm>
          <a:prstGeom prst="rect">
            <a:avLst/>
          </a:prstGeom>
          <a:solidFill>
            <a:srgbClr val="00188F"/>
          </a:solidFill>
          <a:ln>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6371" tIns="149097" rIns="186371" bIns="149097" numCol="1" spcCol="0" rtlCol="0" fromWordArt="0" anchor="t" anchorCtr="0" forceAA="0" compatLnSpc="1">
            <a:prstTxWarp prst="textNoShape">
              <a:avLst/>
            </a:prstTxWarp>
            <a:noAutofit/>
          </a:bodyPr>
          <a:lstStyle/>
          <a:p>
            <a:pPr defTabSz="950184" fontAlgn="base">
              <a:spcBef>
                <a:spcPct val="0"/>
              </a:spcBef>
              <a:spcAft>
                <a:spcPts val="600"/>
              </a:spcAft>
            </a:pPr>
            <a:r>
              <a:rPr lang="en-US" sz="32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Mgmt./tools/infra.</a:t>
            </a:r>
          </a:p>
          <a:p>
            <a:pPr defTabSz="932472" fontAlgn="base">
              <a:lnSpc>
                <a:spcPct val="90000"/>
              </a:lnSpc>
              <a:spcBef>
                <a:spcPts val="60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On-demand, </a:t>
            </a:r>
            <a:r>
              <a:rPr lang="en-US" dirty="0" smtClean="0">
                <a:gradFill>
                  <a:gsLst>
                    <a:gs pos="0">
                      <a:srgbClr val="FFFFFF"/>
                    </a:gs>
                    <a:gs pos="100000">
                      <a:srgbClr val="FFFFFF"/>
                    </a:gs>
                  </a:gsLst>
                  <a:lin ang="5400000" scaled="0"/>
                </a:gradFill>
                <a:ea typeface="Segoe UI" pitchFamily="34" charset="0"/>
                <a:cs typeface="Segoe UI" pitchFamily="34" charset="0"/>
              </a:rPr>
              <a:t>per tenant</a:t>
            </a:r>
            <a:r>
              <a:rPr lang="en-US" dirty="0">
                <a:gradFill>
                  <a:gsLst>
                    <a:gs pos="0">
                      <a:srgbClr val="FFFFFF"/>
                    </a:gs>
                    <a:gs pos="100000">
                      <a:srgbClr val="FFFFFF"/>
                    </a:gs>
                  </a:gsLst>
                  <a:lin ang="5400000" scaled="0"/>
                </a:gradFill>
                <a:ea typeface="Segoe UI" pitchFamily="34" charset="0"/>
                <a:cs typeface="Segoe UI" pitchFamily="34" charset="0"/>
              </a:rPr>
              <a:t>, </a:t>
            </a:r>
            <a:r>
              <a:rPr lang="en-US" dirty="0" smtClean="0">
                <a:gradFill>
                  <a:gsLst>
                    <a:gs pos="0">
                      <a:srgbClr val="FFFFFF"/>
                    </a:gs>
                    <a:gs pos="100000">
                      <a:srgbClr val="FFFFFF"/>
                    </a:gs>
                  </a:gsLst>
                  <a:lin ang="5400000" scaled="0"/>
                </a:gradFill>
                <a:ea typeface="Segoe UI" pitchFamily="34" charset="0"/>
                <a:cs typeface="Segoe UI" pitchFamily="34" charset="0"/>
              </a:rPr>
              <a:t/>
            </a:r>
            <a:br>
              <a:rPr lang="en-US" dirty="0" smtClean="0">
                <a:gradFill>
                  <a:gsLst>
                    <a:gs pos="0">
                      <a:srgbClr val="FFFFFF"/>
                    </a:gs>
                    <a:gs pos="100000">
                      <a:srgbClr val="FFFFFF"/>
                    </a:gs>
                  </a:gsLst>
                  <a:lin ang="5400000" scaled="0"/>
                </a:gradFill>
                <a:ea typeface="Segoe UI" pitchFamily="34" charset="0"/>
                <a:cs typeface="Segoe UI" pitchFamily="34" charset="0"/>
              </a:rPr>
            </a:br>
            <a:r>
              <a:rPr lang="en-US" dirty="0" smtClean="0">
                <a:gradFill>
                  <a:gsLst>
                    <a:gs pos="0">
                      <a:srgbClr val="FFFFFF"/>
                    </a:gs>
                    <a:gs pos="100000">
                      <a:srgbClr val="FFFFFF"/>
                    </a:gs>
                  </a:gsLst>
                  <a:lin ang="5400000" scaled="0"/>
                </a:gradFill>
                <a:ea typeface="Segoe UI" pitchFamily="34" charset="0"/>
                <a:cs typeface="Segoe UI" pitchFamily="34" charset="0"/>
              </a:rPr>
              <a:t>dedicated </a:t>
            </a:r>
            <a:r>
              <a:rPr lang="en-US" dirty="0">
                <a:gradFill>
                  <a:gsLst>
                    <a:gs pos="0">
                      <a:srgbClr val="FFFFFF"/>
                    </a:gs>
                    <a:gs pos="100000">
                      <a:srgbClr val="FFFFFF"/>
                    </a:gs>
                  </a:gsLst>
                  <a:lin ang="5400000" scaled="0"/>
                </a:gradFill>
                <a:ea typeface="Segoe UI" pitchFamily="34" charset="0"/>
                <a:cs typeface="Segoe UI" pitchFamily="34" charset="0"/>
              </a:rPr>
              <a:t>deployment that provides isolation and </a:t>
            </a:r>
            <a:r>
              <a:rPr lang="en-US" dirty="0" smtClean="0">
                <a:gradFill>
                  <a:gsLst>
                    <a:gs pos="0">
                      <a:srgbClr val="FFFFFF"/>
                    </a:gs>
                    <a:gs pos="100000">
                      <a:srgbClr val="FFFFFF"/>
                    </a:gs>
                  </a:gsLst>
                  <a:lin ang="5400000" scaled="0"/>
                </a:gradFill>
                <a:ea typeface="Segoe UI" pitchFamily="34" charset="0"/>
                <a:cs typeface="Segoe UI" pitchFamily="34" charset="0"/>
              </a:rPr>
              <a:t/>
            </a:r>
            <a:br>
              <a:rPr lang="en-US" dirty="0" smtClean="0">
                <a:gradFill>
                  <a:gsLst>
                    <a:gs pos="0">
                      <a:srgbClr val="FFFFFF"/>
                    </a:gs>
                    <a:gs pos="100000">
                      <a:srgbClr val="FFFFFF"/>
                    </a:gs>
                  </a:gsLst>
                  <a:lin ang="5400000" scaled="0"/>
                </a:gradFill>
                <a:ea typeface="Segoe UI" pitchFamily="34" charset="0"/>
                <a:cs typeface="Segoe UI" pitchFamily="34" charset="0"/>
              </a:rPr>
            </a:br>
            <a:r>
              <a:rPr lang="en-US" dirty="0" smtClean="0">
                <a:gradFill>
                  <a:gsLst>
                    <a:gs pos="0">
                      <a:srgbClr val="FFFFFF"/>
                    </a:gs>
                    <a:gs pos="100000">
                      <a:srgbClr val="FFFFFF"/>
                    </a:gs>
                  </a:gsLst>
                  <a:lin ang="5400000" scaled="0"/>
                </a:gradFill>
                <a:ea typeface="Segoe UI" pitchFamily="34" charset="0"/>
                <a:cs typeface="Segoe UI" pitchFamily="34" charset="0"/>
              </a:rPr>
              <a:t>predictable </a:t>
            </a:r>
            <a:r>
              <a:rPr lang="en-US" dirty="0">
                <a:gradFill>
                  <a:gsLst>
                    <a:gs pos="0">
                      <a:srgbClr val="FFFFFF"/>
                    </a:gs>
                    <a:gs pos="100000">
                      <a:srgbClr val="FFFFFF"/>
                    </a:gs>
                  </a:gsLst>
                  <a:lin ang="5400000" scaled="0"/>
                </a:gradFill>
                <a:ea typeface="Segoe UI" pitchFamily="34" charset="0"/>
                <a:cs typeface="Segoe UI" pitchFamily="34" charset="0"/>
              </a:rPr>
              <a:t>performance</a:t>
            </a: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Easy </a:t>
            </a:r>
            <a:r>
              <a:rPr lang="en-US" dirty="0" smtClean="0">
                <a:gradFill>
                  <a:gsLst>
                    <a:gs pos="0">
                      <a:srgbClr val="FFFFFF"/>
                    </a:gs>
                    <a:gs pos="100000">
                      <a:srgbClr val="FFFFFF"/>
                    </a:gs>
                  </a:gsLst>
                  <a:lin ang="5400000" scaled="0"/>
                </a:gradFill>
                <a:ea typeface="Segoe UI" pitchFamily="34" charset="0"/>
                <a:cs typeface="Segoe UI" pitchFamily="34" charset="0"/>
              </a:rPr>
              <a:t>provisioning</a:t>
            </a: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Disaster </a:t>
            </a:r>
            <a:r>
              <a:rPr lang="en-US" dirty="0" smtClean="0">
                <a:gradFill>
                  <a:gsLst>
                    <a:gs pos="0">
                      <a:srgbClr val="FFFFFF"/>
                    </a:gs>
                    <a:gs pos="100000">
                      <a:srgbClr val="FFFFFF"/>
                    </a:gs>
                  </a:gsLst>
                  <a:lin ang="5400000" scaled="0"/>
                </a:gradFill>
                <a:ea typeface="Segoe UI" pitchFamily="34" charset="0"/>
                <a:cs typeface="Segoe UI" pitchFamily="34" charset="0"/>
              </a:rPr>
              <a:t>recovery</a:t>
            </a:r>
          </a:p>
          <a:p>
            <a:pPr marL="228600" indent="-22860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Backup and restore</a:t>
            </a: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Programmatic access to management functions </a:t>
            </a:r>
          </a:p>
          <a:p>
            <a:pPr marL="228600" indent="-228600" defTabSz="932472" fontAlgn="base">
              <a:lnSpc>
                <a:spcPct val="90000"/>
              </a:lnSpc>
              <a:spcBef>
                <a:spcPts val="60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60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Schema editor/test map in VS</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80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Bridge configuration surface</a:t>
            </a:r>
          </a:p>
          <a:p>
            <a:pPr marL="285750" indent="-28575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Mapper Migration Tool </a:t>
            </a:r>
            <a:br>
              <a:rPr lang="en-US" dirty="0" smtClean="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Agreement Migration Tool</a:t>
            </a:r>
          </a:p>
          <a:p>
            <a:pPr defTabSz="932472" fontAlgn="base">
              <a:lnSpc>
                <a:spcPct val="90000"/>
              </a:lnSpc>
              <a:spcBef>
                <a:spcPts val="60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60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75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Windows Azure BizTalk Services – Feb 2014 Update</a:t>
            </a:r>
          </a:p>
        </p:txBody>
      </p:sp>
      <p:sp>
        <p:nvSpPr>
          <p:cNvPr id="3" name="Text Placeholder 2"/>
          <p:cNvSpPr>
            <a:spLocks noGrp="1"/>
          </p:cNvSpPr>
          <p:nvPr>
            <p:ph type="body" sz="quarter" idx="4294967295"/>
          </p:nvPr>
        </p:nvSpPr>
        <p:spPr>
          <a:xfrm>
            <a:off x="274638" y="1915426"/>
            <a:ext cx="11099800" cy="3965610"/>
          </a:xfrm>
        </p:spPr>
        <p:txBody>
          <a:bodyPr>
            <a:normAutofit/>
          </a:bodyPr>
          <a:lstStyle/>
          <a:p>
            <a:pPr>
              <a:buFont typeface="Wingdings" panose="05000000000000000000" pitchFamily="2" charset="2"/>
              <a:buChar char="ü"/>
            </a:pPr>
            <a:r>
              <a:rPr lang="en-US" dirty="0" smtClean="0">
                <a:solidFill>
                  <a:schemeClr val="bg1"/>
                </a:solidFill>
              </a:rPr>
              <a:t>Support for EDIFACT Protocol</a:t>
            </a:r>
          </a:p>
          <a:p>
            <a:pPr>
              <a:buFont typeface="Wingdings" panose="05000000000000000000" pitchFamily="2" charset="2"/>
              <a:buChar char="ü"/>
            </a:pPr>
            <a:r>
              <a:rPr lang="en-US" dirty="0" smtClean="0">
                <a:solidFill>
                  <a:schemeClr val="bg1"/>
                </a:solidFill>
              </a:rPr>
              <a:t>Improved Azure Service Bus integration</a:t>
            </a:r>
          </a:p>
          <a:p>
            <a:pPr>
              <a:buFont typeface="Wingdings" panose="05000000000000000000" pitchFamily="2" charset="2"/>
              <a:buChar char="ü"/>
            </a:pPr>
            <a:r>
              <a:rPr lang="en-US" dirty="0" smtClean="0">
                <a:solidFill>
                  <a:schemeClr val="bg1"/>
                </a:solidFill>
              </a:rPr>
              <a:t>Simplified setup for on premise connectivity</a:t>
            </a:r>
          </a:p>
          <a:p>
            <a:pPr>
              <a:buFont typeface="Wingdings" panose="05000000000000000000" pitchFamily="2" charset="2"/>
              <a:buChar char="ü"/>
            </a:pPr>
            <a:r>
              <a:rPr lang="en-US" dirty="0" smtClean="0">
                <a:solidFill>
                  <a:schemeClr val="bg1"/>
                </a:solidFill>
              </a:rPr>
              <a:t>Scheduled auto backup capability</a:t>
            </a:r>
          </a:p>
          <a:p>
            <a:pPr>
              <a:buFont typeface="Wingdings" panose="05000000000000000000" pitchFamily="2" charset="2"/>
              <a:buChar char="ü"/>
            </a:pPr>
            <a:r>
              <a:rPr lang="en-US" dirty="0" smtClean="0">
                <a:solidFill>
                  <a:schemeClr val="bg1"/>
                </a:solidFill>
              </a:rPr>
              <a:t>Support for Operations logs</a:t>
            </a:r>
          </a:p>
        </p:txBody>
      </p:sp>
    </p:spTree>
    <p:extLst>
      <p:ext uri="{BB962C8B-B14F-4D97-AF65-F5344CB8AC3E}">
        <p14:creationId xmlns:p14="http://schemas.microsoft.com/office/powerpoint/2010/main" val="2705431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93365" y="758596"/>
            <a:ext cx="8504101" cy="2486941"/>
            <a:chOff x="1267669" y="1547874"/>
            <a:chExt cx="9567972" cy="2798060"/>
          </a:xfrm>
        </p:grpSpPr>
        <p:sp>
          <p:nvSpPr>
            <p:cNvPr id="7" name="Rectangle 6"/>
            <p:cNvSpPr/>
            <p:nvPr/>
          </p:nvSpPr>
          <p:spPr bwMode="auto">
            <a:xfrm>
              <a:off x="1267669" y="1547876"/>
              <a:ext cx="2949454" cy="279805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latin typeface="Segoe UI Light" pitchFamily="34" charset="0"/>
                </a:rPr>
                <a:t>VETER</a:t>
              </a:r>
            </a:p>
          </p:txBody>
        </p:sp>
        <p:sp>
          <p:nvSpPr>
            <p:cNvPr id="8" name="Rectangle 7"/>
            <p:cNvSpPr/>
            <p:nvPr/>
          </p:nvSpPr>
          <p:spPr bwMode="auto">
            <a:xfrm>
              <a:off x="4570911" y="1547874"/>
              <a:ext cx="2949455" cy="279805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latin typeface="Segoe UI Light" pitchFamily="34" charset="0"/>
                </a:rPr>
                <a:t>Transform</a:t>
              </a:r>
            </a:p>
          </p:txBody>
        </p:sp>
        <p:sp>
          <p:nvSpPr>
            <p:cNvPr id="9" name="Rectangle 8"/>
            <p:cNvSpPr/>
            <p:nvPr/>
          </p:nvSpPr>
          <p:spPr bwMode="auto">
            <a:xfrm>
              <a:off x="7886186" y="1547876"/>
              <a:ext cx="2949455" cy="279805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latin typeface="Segoe UI Light" pitchFamily="34" charset="0"/>
                </a:rPr>
                <a:t>Connect LOB</a:t>
              </a:r>
            </a:p>
          </p:txBody>
        </p:sp>
        <p:sp>
          <p:nvSpPr>
            <p:cNvPr id="10" name="Rectangle 9"/>
            <p:cNvSpPr/>
            <p:nvPr/>
          </p:nvSpPr>
          <p:spPr bwMode="auto">
            <a:xfrm>
              <a:off x="2038894" y="1941064"/>
              <a:ext cx="1436915" cy="1702022"/>
            </a:xfrm>
            <a:prstGeom prst="rect">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11" name="Rectangle 10"/>
            <p:cNvSpPr/>
            <p:nvPr/>
          </p:nvSpPr>
          <p:spPr bwMode="auto">
            <a:xfrm>
              <a:off x="2169887" y="2093464"/>
              <a:ext cx="1153886" cy="272365"/>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12" name="Rectangle 11"/>
            <p:cNvSpPr/>
            <p:nvPr/>
          </p:nvSpPr>
          <p:spPr bwMode="auto">
            <a:xfrm>
              <a:off x="2177147" y="2449060"/>
              <a:ext cx="1153886" cy="272365"/>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13" name="Rectangle 12"/>
            <p:cNvSpPr/>
            <p:nvPr/>
          </p:nvSpPr>
          <p:spPr bwMode="auto">
            <a:xfrm>
              <a:off x="2177147" y="2826424"/>
              <a:ext cx="1153886" cy="272365"/>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14" name="Rectangle 13"/>
            <p:cNvSpPr/>
            <p:nvPr/>
          </p:nvSpPr>
          <p:spPr bwMode="auto">
            <a:xfrm>
              <a:off x="2177147" y="3232816"/>
              <a:ext cx="1153886" cy="272365"/>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15" name="Rectangle 14"/>
            <p:cNvSpPr/>
            <p:nvPr/>
          </p:nvSpPr>
          <p:spPr bwMode="auto">
            <a:xfrm>
              <a:off x="5188863" y="2436229"/>
              <a:ext cx="1603824" cy="847604"/>
            </a:xfrm>
            <a:prstGeom prst="rect">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cxnSp>
          <p:nvCxnSpPr>
            <p:cNvPr id="16" name="Straight Connector 15"/>
            <p:cNvCxnSpPr/>
            <p:nvPr/>
          </p:nvCxnSpPr>
          <p:spPr>
            <a:xfrm flipH="1">
              <a:off x="4833257" y="2365829"/>
              <a:ext cx="2380343" cy="1003169"/>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4833258" y="2365830"/>
              <a:ext cx="2380342" cy="1003168"/>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4" descr="\\MAGNUM\Projects\Microsoft\Cloud Power FY12\Design\ICONS_PNG\Connect_to_Cloud_Services.png"/>
            <p:cNvPicPr>
              <a:picLocks noChangeAspect="1" noChangeArrowheads="1"/>
            </p:cNvPicPr>
            <p:nvPr/>
          </p:nvPicPr>
          <p:blipFill>
            <a:blip r:embed="rId3" cstate="print">
              <a:lum bright="100000"/>
            </a:blip>
            <a:srcRect/>
            <a:stretch>
              <a:fillRect/>
            </a:stretch>
          </p:blipFill>
          <p:spPr bwMode="auto">
            <a:xfrm>
              <a:off x="8461027" y="1941064"/>
              <a:ext cx="1828800" cy="1828800"/>
            </a:xfrm>
            <a:prstGeom prst="rect">
              <a:avLst/>
            </a:prstGeom>
            <a:noFill/>
          </p:spPr>
        </p:pic>
        <p:sp>
          <p:nvSpPr>
            <p:cNvPr id="19" name="Down Arrow 18"/>
            <p:cNvSpPr/>
            <p:nvPr/>
          </p:nvSpPr>
          <p:spPr bwMode="auto">
            <a:xfrm>
              <a:off x="2554514" y="2093464"/>
              <a:ext cx="362857" cy="1411717"/>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grpSp>
      <p:sp>
        <p:nvSpPr>
          <p:cNvPr id="21" name="Rectangle 20"/>
          <p:cNvSpPr/>
          <p:nvPr/>
        </p:nvSpPr>
        <p:spPr bwMode="auto">
          <a:xfrm>
            <a:off x="882" y="4844356"/>
            <a:ext cx="12434711" cy="2253791"/>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prstClr val="white"/>
              </a:solidFill>
            </a:endParaRPr>
          </a:p>
        </p:txBody>
      </p:sp>
      <p:sp>
        <p:nvSpPr>
          <p:cNvPr id="22" name="Title 1"/>
          <p:cNvSpPr txBox="1">
            <a:spLocks/>
          </p:cNvSpPr>
          <p:nvPr/>
        </p:nvSpPr>
        <p:spPr>
          <a:xfrm>
            <a:off x="1037107" y="3993861"/>
            <a:ext cx="10465882" cy="746873"/>
          </a:xfrm>
          <a:prstGeom prst="rect">
            <a:avLst/>
          </a:prstGeom>
        </p:spPr>
        <p:txBody>
          <a:bodyPr vert="horz" lIns="93273" tIns="46637" rIns="93273" bIns="46637" rtlCol="0" anchor="ctr">
            <a:noAutofit/>
          </a:bodyPr>
          <a:lstStyle>
            <a:lvl1pPr algn="l" defTabSz="685891" rtl="0" eaLnBrk="1" latinLnBrk="0" hangingPunct="1">
              <a:spcBef>
                <a:spcPct val="0"/>
              </a:spcBef>
              <a:buNone/>
              <a:defRPr sz="2400" kern="1200" baseline="0">
                <a:solidFill>
                  <a:srgbClr val="0D77B6"/>
                </a:solidFill>
                <a:latin typeface="Segoe UI Light" pitchFamily="34" charset="0"/>
                <a:ea typeface="+mj-ea"/>
                <a:cs typeface="+mj-cs"/>
              </a:defRPr>
            </a:lvl1pPr>
          </a:lstStyle>
          <a:p>
            <a:r>
              <a:rPr lang="en-US" sz="3264" dirty="0">
                <a:solidFill>
                  <a:srgbClr val="0072C6"/>
                </a:solidFill>
              </a:rPr>
              <a:t>EAI Capabilities</a:t>
            </a:r>
          </a:p>
        </p:txBody>
      </p:sp>
      <p:sp>
        <p:nvSpPr>
          <p:cNvPr id="23" name="Subtitle 2"/>
          <p:cNvSpPr txBox="1">
            <a:spLocks/>
          </p:cNvSpPr>
          <p:nvPr/>
        </p:nvSpPr>
        <p:spPr>
          <a:xfrm>
            <a:off x="1037107" y="4947979"/>
            <a:ext cx="10465882" cy="1657961"/>
          </a:xfrm>
          <a:prstGeom prst="rect">
            <a:avLst/>
          </a:prstGeom>
        </p:spPr>
        <p:txBody>
          <a:bodyPr/>
          <a:lstStyle>
            <a:lvl1pPr marL="0" indent="0" algn="l" defTabSz="685891" rtl="0" eaLnBrk="1" latinLnBrk="0" hangingPunct="1">
              <a:spcBef>
                <a:spcPct val="20000"/>
              </a:spcBef>
              <a:buFont typeface="Arial" pitchFamily="34" charset="0"/>
              <a:buNone/>
              <a:defRPr sz="2400" kern="1200">
                <a:solidFill>
                  <a:schemeClr val="bg1"/>
                </a:solidFill>
                <a:latin typeface="Segoe UI Light" pitchFamily="34" charset="0"/>
                <a:ea typeface="+mn-ea"/>
                <a:cs typeface="+mn-cs"/>
              </a:defRPr>
            </a:lvl1pPr>
            <a:lvl2pPr marL="457200" indent="0" algn="ctr" defTabSz="685891"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2pPr>
            <a:lvl3pPr marL="914400" indent="0" algn="ctr" defTabSz="685891"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3pPr>
            <a:lvl4pPr marL="1371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4pPr>
            <a:lvl5pPr marL="18288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5pPr>
            <a:lvl6pPr marL="22860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fontAlgn="ctr"/>
            <a:r>
              <a:rPr lang="en-US" sz="2448" b="1" dirty="0">
                <a:solidFill>
                  <a:prstClr val="white"/>
                </a:solidFill>
              </a:rPr>
              <a:t>Enterprise Application Integration (EAI) </a:t>
            </a:r>
            <a:r>
              <a:rPr lang="en-US" sz="2448" dirty="0">
                <a:solidFill>
                  <a:prstClr val="white"/>
                </a:solidFill>
              </a:rPr>
              <a:t>which provide rich message processing capabilities and the ability to connect private cloud assets to the public cloud.</a:t>
            </a:r>
          </a:p>
        </p:txBody>
      </p:sp>
    </p:spTree>
    <p:extLst>
      <p:ext uri="{BB962C8B-B14F-4D97-AF65-F5344CB8AC3E}">
        <p14:creationId xmlns:p14="http://schemas.microsoft.com/office/powerpoint/2010/main" val="149929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bwMode="auto">
          <a:xfrm>
            <a:off x="6007267" y="3910163"/>
            <a:ext cx="5675832" cy="744218"/>
          </a:xfrm>
          <a:prstGeom prst="rect">
            <a:avLst/>
          </a:prstGeom>
          <a:solidFill>
            <a:srgbClr val="ED5326">
              <a:alpha val="6078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238248" tIns="62171" rIns="124342" bIns="62171" numCol="1" rtlCol="0" anchor="b" anchorCtr="0" compatLnSpc="1">
            <a:prstTxWarp prst="textNoShape">
              <a:avLst/>
            </a:prstTxWarp>
          </a:bodyPr>
          <a:lstStyle/>
          <a:p>
            <a:pPr defTabSz="1243083"/>
            <a:r>
              <a:rPr lang="en-US" sz="1428" dirty="0">
                <a:solidFill>
                  <a:srgbClr val="FFFFFF"/>
                </a:solidFill>
                <a:latin typeface="Segoe UI Light" pitchFamily="34" charset="0"/>
                <a:ea typeface="Segoe UI" pitchFamily="34" charset="0"/>
                <a:cs typeface="Segoe UI" pitchFamily="34" charset="0"/>
              </a:rPr>
              <a:t>Behind </a:t>
            </a:r>
            <a:br>
              <a:rPr lang="en-US" sz="1428" dirty="0">
                <a:solidFill>
                  <a:srgbClr val="FFFFFF"/>
                </a:solidFill>
                <a:latin typeface="Segoe UI Light" pitchFamily="34" charset="0"/>
                <a:ea typeface="Segoe UI" pitchFamily="34" charset="0"/>
                <a:cs typeface="Segoe UI" pitchFamily="34" charset="0"/>
              </a:rPr>
            </a:br>
            <a:r>
              <a:rPr lang="en-US" sz="2176" dirty="0" err="1">
                <a:solidFill>
                  <a:srgbClr val="FFFFFF"/>
                </a:solidFill>
                <a:latin typeface="Segoe UI Light" pitchFamily="34" charset="0"/>
                <a:ea typeface="Segoe UI" pitchFamily="34" charset="0"/>
                <a:cs typeface="Segoe UI" pitchFamily="34" charset="0"/>
              </a:rPr>
              <a:t>Constoso’s</a:t>
            </a:r>
            <a:r>
              <a:rPr lang="en-US" sz="2176" dirty="0">
                <a:solidFill>
                  <a:srgbClr val="FFFFFF"/>
                </a:solidFill>
                <a:latin typeface="Segoe UI Light" pitchFamily="34" charset="0"/>
                <a:ea typeface="Segoe UI" pitchFamily="34" charset="0"/>
                <a:cs typeface="Segoe UI" pitchFamily="34" charset="0"/>
              </a:rPr>
              <a:t> </a:t>
            </a:r>
            <a:r>
              <a:rPr lang="en-US" sz="1428" dirty="0">
                <a:solidFill>
                  <a:srgbClr val="FFFFFF"/>
                </a:solidFill>
                <a:latin typeface="Segoe UI Light" pitchFamily="34" charset="0"/>
                <a:ea typeface="Segoe UI" pitchFamily="34" charset="0"/>
                <a:cs typeface="Segoe UI" pitchFamily="34" charset="0"/>
              </a:rPr>
              <a:t>Firewall</a:t>
            </a:r>
          </a:p>
        </p:txBody>
      </p:sp>
      <p:sp>
        <p:nvSpPr>
          <p:cNvPr id="118" name="Rectangle 117"/>
          <p:cNvSpPr/>
          <p:nvPr/>
        </p:nvSpPr>
        <p:spPr>
          <a:xfrm>
            <a:off x="6007267" y="4645550"/>
            <a:ext cx="5675832" cy="1856767"/>
          </a:xfrm>
          <a:prstGeom prst="rect">
            <a:avLst/>
          </a:prstGeom>
          <a:solidFill>
            <a:srgbClr val="ED5326">
              <a:alpha val="6078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238248" tIns="62171" rIns="124342" bIns="62171" numCol="1" rtlCol="0" anchor="b" anchorCtr="0" compatLnSpc="1">
            <a:prstTxWarp prst="textNoShape">
              <a:avLst/>
            </a:prstTxWarp>
          </a:bodyPr>
          <a:lstStyle/>
          <a:p>
            <a:pPr defTabSz="1243083"/>
            <a:endParaRPr lang="en-US" sz="1428">
              <a:solidFill>
                <a:srgbClr val="FFFFFF"/>
              </a:solidFill>
              <a:latin typeface="Segoe UI Light" pitchFamily="34" charset="0"/>
              <a:ea typeface="Segoe UI" pitchFamily="34" charset="0"/>
              <a:cs typeface="Segoe UI" pitchFamily="34" charset="0"/>
            </a:endParaRPr>
          </a:p>
          <a:p>
            <a:pPr defTabSz="1243083"/>
            <a:endParaRPr lang="en-US" sz="1428">
              <a:solidFill>
                <a:srgbClr val="FFFFFF"/>
              </a:solidFill>
              <a:latin typeface="Segoe UI Light" pitchFamily="34" charset="0"/>
              <a:ea typeface="Segoe UI" pitchFamily="34" charset="0"/>
              <a:cs typeface="Segoe UI" pitchFamily="34" charset="0"/>
            </a:endParaRPr>
          </a:p>
          <a:p>
            <a:pPr defTabSz="1243083"/>
            <a:endParaRPr lang="en-US" sz="1428">
              <a:solidFill>
                <a:srgbClr val="FFFFFF"/>
              </a:solidFill>
              <a:latin typeface="Segoe UI Light" pitchFamily="34" charset="0"/>
              <a:ea typeface="Segoe UI" pitchFamily="34" charset="0"/>
              <a:cs typeface="Segoe UI" pitchFamily="34" charset="0"/>
            </a:endParaRPr>
          </a:p>
          <a:p>
            <a:pPr defTabSz="1243083"/>
            <a:endParaRPr lang="en-US" sz="1428" dirty="0">
              <a:solidFill>
                <a:srgbClr val="FFFFFF"/>
              </a:solidFill>
              <a:latin typeface="Segoe UI Light" pitchFamily="34" charset="0"/>
              <a:ea typeface="Segoe UI" pitchFamily="34" charset="0"/>
              <a:cs typeface="Segoe UI" pitchFamily="34" charset="0"/>
            </a:endParaRPr>
          </a:p>
        </p:txBody>
      </p:sp>
      <p:sp>
        <p:nvSpPr>
          <p:cNvPr id="122" name="Rectangle 121"/>
          <p:cNvSpPr/>
          <p:nvPr/>
        </p:nvSpPr>
        <p:spPr>
          <a:xfrm>
            <a:off x="8845181" y="4654380"/>
            <a:ext cx="2690684" cy="1847935"/>
          </a:xfrm>
          <a:prstGeom prst="rect">
            <a:avLst/>
          </a:prstGeom>
          <a:solidFill>
            <a:srgbClr val="ED53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904" dirty="0">
                <a:solidFill>
                  <a:srgbClr val="FFFFFF"/>
                </a:solidFill>
              </a:rPr>
              <a:t>Line of Business System</a:t>
            </a:r>
          </a:p>
        </p:txBody>
      </p:sp>
      <p:sp>
        <p:nvSpPr>
          <p:cNvPr id="120" name="Rectangle 119"/>
          <p:cNvSpPr/>
          <p:nvPr/>
        </p:nvSpPr>
        <p:spPr>
          <a:xfrm>
            <a:off x="6114615" y="4645551"/>
            <a:ext cx="1985397" cy="185676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32" dirty="0">
                <a:solidFill>
                  <a:srgbClr val="FFFFFF"/>
                </a:solidFill>
              </a:rPr>
              <a:t>Service Bus Connect</a:t>
            </a:r>
          </a:p>
        </p:txBody>
      </p:sp>
      <p:sp>
        <p:nvSpPr>
          <p:cNvPr id="4" name="Title 3"/>
          <p:cNvSpPr>
            <a:spLocks noGrp="1"/>
          </p:cNvSpPr>
          <p:nvPr>
            <p:ph type="title"/>
          </p:nvPr>
        </p:nvSpPr>
        <p:spPr>
          <a:xfrm>
            <a:off x="274640" y="294236"/>
            <a:ext cx="8157789" cy="1186802"/>
          </a:xfrm>
        </p:spPr>
        <p:txBody>
          <a:bodyPr anchor="ctr"/>
          <a:lstStyle/>
          <a:p>
            <a:r>
              <a:rPr lang="en-US" dirty="0"/>
              <a:t>EAI – Incident Management Scenario</a:t>
            </a:r>
            <a:endParaRPr lang="pt-PT" dirty="0"/>
          </a:p>
        </p:txBody>
      </p:sp>
      <p:sp>
        <p:nvSpPr>
          <p:cNvPr id="62" name="Rectangle 61"/>
          <p:cNvSpPr/>
          <p:nvPr/>
        </p:nvSpPr>
        <p:spPr bwMode="auto">
          <a:xfrm>
            <a:off x="263557" y="4400386"/>
            <a:ext cx="881917" cy="2482595"/>
          </a:xfrm>
          <a:prstGeom prst="rect">
            <a:avLst/>
          </a:prstGeom>
          <a:solidFill>
            <a:srgbClr val="03B1F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b" anchorCtr="0" compatLnSpc="1">
            <a:prstTxWarp prst="textNoShape">
              <a:avLst/>
            </a:prstTxWarp>
          </a:bodyPr>
          <a:lstStyle/>
          <a:p>
            <a:pPr defTabSz="1243083"/>
            <a:r>
              <a:rPr lang="en-US" sz="1360" b="1" dirty="0">
                <a:solidFill>
                  <a:srgbClr val="FFFFFF"/>
                </a:solidFill>
                <a:latin typeface="Segoe UI Light" pitchFamily="34" charset="0"/>
                <a:ea typeface="Segoe UI" pitchFamily="34" charset="0"/>
                <a:cs typeface="Segoe UI" pitchFamily="34" charset="0"/>
              </a:rPr>
              <a:t>Partners</a:t>
            </a:r>
          </a:p>
        </p:txBody>
      </p:sp>
      <p:sp>
        <p:nvSpPr>
          <p:cNvPr id="63" name="Rectangle 62"/>
          <p:cNvSpPr/>
          <p:nvPr/>
        </p:nvSpPr>
        <p:spPr bwMode="auto">
          <a:xfrm>
            <a:off x="1299917" y="4395314"/>
            <a:ext cx="2265723" cy="2487667"/>
          </a:xfrm>
          <a:prstGeom prst="rect">
            <a:avLst/>
          </a:prstGeom>
          <a:solidFill>
            <a:srgbClr val="00B05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b" anchorCtr="0" compatLnSpc="1">
            <a:prstTxWarp prst="textNoShape">
              <a:avLst/>
            </a:prstTxWarp>
          </a:bodyPr>
          <a:lstStyle/>
          <a:p>
            <a:pPr defTabSz="1243083"/>
            <a:r>
              <a:rPr lang="en-US" sz="1360" dirty="0">
                <a:solidFill>
                  <a:srgbClr val="FFFFFF"/>
                </a:solidFill>
                <a:latin typeface="Segoe UI Light" pitchFamily="34" charset="0"/>
                <a:ea typeface="Segoe UI" pitchFamily="34" charset="0"/>
                <a:cs typeface="Segoe UI" pitchFamily="34" charset="0"/>
              </a:rPr>
              <a:t>FTP Shares could be on-premise or in Cloud</a:t>
            </a:r>
          </a:p>
        </p:txBody>
      </p:sp>
      <p:pic>
        <p:nvPicPr>
          <p:cNvPr id="64" name="Picture 2" descr="C:\Users\chrisw\Desktop\Cloud Services 3.png"/>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005352" y="-216525"/>
            <a:ext cx="6308478" cy="434979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p:cNvPicPr>
            <a:picLocks noChangeAspect="1" noChangeArrowheads="1"/>
          </p:cNvPicPr>
          <p:nvPr/>
        </p:nvPicPr>
        <p:blipFill>
          <a:blip r:embed="rId5" cstate="print">
            <a:biLevel thresh="50000"/>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bwMode="auto">
          <a:xfrm>
            <a:off x="265826" y="3001338"/>
            <a:ext cx="879647" cy="879647"/>
          </a:xfrm>
          <a:prstGeom prst="rect">
            <a:avLst/>
          </a:prstGeom>
          <a:noFill/>
          <a:ln>
            <a:noFill/>
          </a:ln>
        </p:spPr>
      </p:pic>
      <p:pic>
        <p:nvPicPr>
          <p:cNvPr id="66" name="Picture 2" descr="\\MAGNUM\Projects\Microsoft\Cloud Power FY12\Design\ICONS_PNG\Next_Gen_Application.png"/>
          <p:cNvPicPr>
            <a:picLocks noChangeAspect="1" noChangeArrowheads="1"/>
          </p:cNvPicPr>
          <p:nvPr/>
        </p:nvPicPr>
        <p:blipFill rotWithShape="1">
          <a:blip r:embed="rId7" cstate="print">
            <a:duotone>
              <a:prstClr val="black"/>
              <a:schemeClr val="accent6">
                <a:tint val="45000"/>
                <a:satMod val="400000"/>
              </a:schemeClr>
            </a:duotone>
          </a:blip>
          <a:srcRect l="19757" t="33364" r="40122" b="34687"/>
          <a:stretch/>
        </p:blipFill>
        <p:spPr bwMode="auto">
          <a:xfrm>
            <a:off x="2578608" y="2642449"/>
            <a:ext cx="1230453" cy="979829"/>
          </a:xfrm>
          <a:prstGeom prst="rect">
            <a:avLst/>
          </a:prstGeom>
          <a:noFill/>
        </p:spPr>
      </p:pic>
      <p:sp>
        <p:nvSpPr>
          <p:cNvPr id="67" name="tower"/>
          <p:cNvSpPr>
            <a:spLocks noEditPoints="1" noChangeArrowheads="1"/>
          </p:cNvSpPr>
          <p:nvPr/>
        </p:nvSpPr>
        <p:spPr bwMode="auto">
          <a:xfrm>
            <a:off x="1864587" y="4501056"/>
            <a:ext cx="510976" cy="834069"/>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ln w="12700">
            <a:solidFill>
              <a:schemeClr val="bg2">
                <a:lumMod val="50000"/>
              </a:schemeClr>
            </a:solidFill>
            <a:headEnd/>
            <a:tailEnd/>
          </a:ln>
          <a:effectLst/>
        </p:spPr>
        <p:style>
          <a:lnRef idx="2">
            <a:schemeClr val="dk1"/>
          </a:lnRef>
          <a:fillRef idx="1">
            <a:schemeClr val="lt1"/>
          </a:fillRef>
          <a:effectRef idx="0">
            <a:schemeClr val="dk1"/>
          </a:effectRef>
          <a:fontRef idx="minor">
            <a:schemeClr val="dk1"/>
          </a:fontRef>
        </p:style>
        <p:txBody>
          <a:bodyPr vert="horz" wrap="square" lIns="103594" tIns="51796" rIns="103594" bIns="51796" numCol="1" anchor="t" anchorCtr="0" compatLnSpc="1">
            <a:prstTxWarp prst="textNoShape">
              <a:avLst/>
            </a:prstTxWarp>
          </a:bodyPr>
          <a:lstStyle/>
          <a:p>
            <a:pPr defTabSz="1491968"/>
            <a:endParaRPr lang="en-US" sz="1224">
              <a:solidFill>
                <a:srgbClr val="3397D3"/>
              </a:solidFill>
              <a:latin typeface="Segoe UI Light" pitchFamily="34" charset="0"/>
            </a:endParaRPr>
          </a:p>
        </p:txBody>
      </p:sp>
      <p:sp>
        <p:nvSpPr>
          <p:cNvPr id="68" name="tower"/>
          <p:cNvSpPr>
            <a:spLocks noEditPoints="1" noChangeArrowheads="1"/>
          </p:cNvSpPr>
          <p:nvPr/>
        </p:nvSpPr>
        <p:spPr bwMode="auto">
          <a:xfrm>
            <a:off x="2744993" y="5162605"/>
            <a:ext cx="510976" cy="834069"/>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ln w="12700">
            <a:solidFill>
              <a:schemeClr val="bg2">
                <a:lumMod val="50000"/>
              </a:schemeClr>
            </a:solidFill>
            <a:headEnd/>
            <a:tailEnd/>
          </a:ln>
          <a:effectLst/>
        </p:spPr>
        <p:style>
          <a:lnRef idx="2">
            <a:schemeClr val="dk1"/>
          </a:lnRef>
          <a:fillRef idx="1">
            <a:schemeClr val="lt1"/>
          </a:fillRef>
          <a:effectRef idx="0">
            <a:schemeClr val="dk1"/>
          </a:effectRef>
          <a:fontRef idx="minor">
            <a:schemeClr val="dk1"/>
          </a:fontRef>
        </p:style>
        <p:txBody>
          <a:bodyPr vert="horz" wrap="square" lIns="103594" tIns="51796" rIns="103594" bIns="51796" numCol="1" anchor="t" anchorCtr="0" compatLnSpc="1">
            <a:prstTxWarp prst="textNoShape">
              <a:avLst/>
            </a:prstTxWarp>
          </a:bodyPr>
          <a:lstStyle/>
          <a:p>
            <a:pPr defTabSz="1491968"/>
            <a:endParaRPr lang="en-US" sz="1224">
              <a:solidFill>
                <a:srgbClr val="3397D3"/>
              </a:solidFill>
              <a:latin typeface="Segoe UI Light" pitchFamily="34" charset="0"/>
            </a:endParaRPr>
          </a:p>
        </p:txBody>
      </p:sp>
      <p:pic>
        <p:nvPicPr>
          <p:cNvPr id="74" name="Picture 2" descr="\\MAGNUM\Projects\Microsoft\Cloud Power FY12\Design\ICONS_PNG\Next_Gen_Application.png"/>
          <p:cNvPicPr>
            <a:picLocks noChangeAspect="1" noChangeArrowheads="1"/>
          </p:cNvPicPr>
          <p:nvPr/>
        </p:nvPicPr>
        <p:blipFill rotWithShape="1">
          <a:blip r:embed="rId7" cstate="print">
            <a:biLevel thresh="25000"/>
          </a:blip>
          <a:srcRect l="19757" t="33364" r="40122" b="34687"/>
          <a:stretch/>
        </p:blipFill>
        <p:spPr bwMode="auto">
          <a:xfrm>
            <a:off x="9762526" y="633748"/>
            <a:ext cx="1055907" cy="840836"/>
          </a:xfrm>
          <a:prstGeom prst="rect">
            <a:avLst/>
          </a:prstGeom>
          <a:noFill/>
        </p:spPr>
      </p:pic>
      <p:sp>
        <p:nvSpPr>
          <p:cNvPr id="75" name="Rectangle 74"/>
          <p:cNvSpPr/>
          <p:nvPr/>
        </p:nvSpPr>
        <p:spPr>
          <a:xfrm>
            <a:off x="8432429" y="2752564"/>
            <a:ext cx="1135311" cy="469103"/>
          </a:xfrm>
          <a:prstGeom prst="rect">
            <a:avLst/>
          </a:prstGeom>
        </p:spPr>
        <p:txBody>
          <a:bodyPr wrap="none">
            <a:spAutoFit/>
          </a:bodyPr>
          <a:lstStyle/>
          <a:p>
            <a:pPr defTabSz="1243083"/>
            <a:r>
              <a:rPr lang="en-US" sz="1224" dirty="0">
                <a:solidFill>
                  <a:srgbClr val="FFFFFF"/>
                </a:solidFill>
                <a:latin typeface="Segoe UI Light" pitchFamily="34" charset="0"/>
                <a:ea typeface="Segoe UI" pitchFamily="34" charset="0"/>
                <a:cs typeface="Segoe UI" pitchFamily="34" charset="0"/>
              </a:rPr>
              <a:t>(routing based</a:t>
            </a:r>
            <a:br>
              <a:rPr lang="en-US" sz="1224" dirty="0">
                <a:solidFill>
                  <a:srgbClr val="FFFFFF"/>
                </a:solidFill>
                <a:latin typeface="Segoe UI Light" pitchFamily="34" charset="0"/>
                <a:ea typeface="Segoe UI" pitchFamily="34" charset="0"/>
                <a:cs typeface="Segoe UI" pitchFamily="34" charset="0"/>
              </a:rPr>
            </a:br>
            <a:r>
              <a:rPr lang="en-US" sz="1224" dirty="0">
                <a:solidFill>
                  <a:srgbClr val="FFFFFF"/>
                </a:solidFill>
                <a:latin typeface="Segoe UI Light" pitchFamily="34" charset="0"/>
                <a:ea typeface="Segoe UI" pitchFamily="34" charset="0"/>
                <a:cs typeface="Segoe UI" pitchFamily="34" charset="0"/>
              </a:rPr>
              <a:t>on condition)</a:t>
            </a:r>
          </a:p>
        </p:txBody>
      </p:sp>
      <p:sp>
        <p:nvSpPr>
          <p:cNvPr id="76" name="Rectangle 75"/>
          <p:cNvSpPr/>
          <p:nvPr/>
        </p:nvSpPr>
        <p:spPr>
          <a:xfrm>
            <a:off x="10152249" y="1467249"/>
            <a:ext cx="652679" cy="469103"/>
          </a:xfrm>
          <a:prstGeom prst="rect">
            <a:avLst/>
          </a:prstGeom>
        </p:spPr>
        <p:txBody>
          <a:bodyPr wrap="none">
            <a:spAutoFit/>
          </a:bodyPr>
          <a:lstStyle/>
          <a:p>
            <a:pPr defTabSz="1243083"/>
            <a:r>
              <a:rPr lang="en-US" sz="1224" dirty="0">
                <a:solidFill>
                  <a:srgbClr val="FFFFFF"/>
                </a:solidFill>
                <a:latin typeface="Segoe UI Light" pitchFamily="34" charset="0"/>
                <a:ea typeface="Segoe UI" pitchFamily="34" charset="0"/>
                <a:cs typeface="Segoe UI" pitchFamily="34" charset="0"/>
              </a:rPr>
              <a:t>Web</a:t>
            </a:r>
          </a:p>
          <a:p>
            <a:pPr defTabSz="1243083"/>
            <a:r>
              <a:rPr lang="en-US" sz="1224" dirty="0">
                <a:solidFill>
                  <a:srgbClr val="FFFFFF"/>
                </a:solidFill>
                <a:latin typeface="Segoe UI Light" pitchFamily="34" charset="0"/>
                <a:ea typeface="Segoe UI" pitchFamily="34" charset="0"/>
                <a:cs typeface="Segoe UI" pitchFamily="34" charset="0"/>
              </a:rPr>
              <a:t>Service</a:t>
            </a:r>
          </a:p>
        </p:txBody>
      </p:sp>
      <p:cxnSp>
        <p:nvCxnSpPr>
          <p:cNvPr id="77" name="Straight Arrow Connector 76"/>
          <p:cNvCxnSpPr/>
          <p:nvPr/>
        </p:nvCxnSpPr>
        <p:spPr>
          <a:xfrm flipV="1">
            <a:off x="8000457" y="1321188"/>
            <a:ext cx="1702089" cy="18357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7124194" y="3493238"/>
            <a:ext cx="0" cy="17509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rot="10800000">
            <a:off x="5452452" y="2666712"/>
            <a:ext cx="2979978" cy="826525"/>
            <a:chOff x="5686425" y="3435882"/>
            <a:chExt cx="2191359" cy="607794"/>
          </a:xfrm>
          <a:solidFill>
            <a:schemeClr val="tx2"/>
          </a:solidFill>
        </p:grpSpPr>
        <p:sp>
          <p:nvSpPr>
            <p:cNvPr id="80" name="Flowchart: Stored Data 79"/>
            <p:cNvSpPr/>
            <p:nvPr/>
          </p:nvSpPr>
          <p:spPr bwMode="auto">
            <a:xfrm>
              <a:off x="5686425" y="3435882"/>
              <a:ext cx="1924050" cy="607794"/>
            </a:xfrm>
            <a:prstGeom prst="flowChartOnlineStorage">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defTabSz="1243083"/>
              <a:endParaRPr lang="en-US" sz="1224" dirty="0">
                <a:solidFill>
                  <a:srgbClr val="3397D3"/>
                </a:solidFill>
                <a:latin typeface="Segoe UI Light" pitchFamily="34" charset="0"/>
                <a:ea typeface="Segoe UI" pitchFamily="34" charset="0"/>
                <a:cs typeface="Segoe UI" pitchFamily="34" charset="0"/>
              </a:endParaRPr>
            </a:p>
          </p:txBody>
        </p:sp>
        <p:sp>
          <p:nvSpPr>
            <p:cNvPr id="81" name="Oval 80"/>
            <p:cNvSpPr/>
            <p:nvPr/>
          </p:nvSpPr>
          <p:spPr bwMode="auto">
            <a:xfrm>
              <a:off x="7310140" y="3455478"/>
              <a:ext cx="567644" cy="566828"/>
            </a:xfrm>
            <a:prstGeom prst="ellipse">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1224" dirty="0">
                <a:solidFill>
                  <a:srgbClr val="3397D3"/>
                </a:solidFill>
                <a:latin typeface="Segoe UI Light" pitchFamily="34" charset="0"/>
                <a:ea typeface="Segoe UI" pitchFamily="34" charset="0"/>
                <a:cs typeface="Segoe UI" pitchFamily="34" charset="0"/>
              </a:endParaRPr>
            </a:p>
          </p:txBody>
        </p:sp>
      </p:grpSp>
      <p:sp>
        <p:nvSpPr>
          <p:cNvPr id="82" name="Rectangle 81"/>
          <p:cNvSpPr/>
          <p:nvPr/>
        </p:nvSpPr>
        <p:spPr>
          <a:xfrm>
            <a:off x="6299522" y="2789438"/>
            <a:ext cx="1393330" cy="427168"/>
          </a:xfrm>
          <a:prstGeom prst="rect">
            <a:avLst/>
          </a:prstGeom>
        </p:spPr>
        <p:txBody>
          <a:bodyPr wrap="none">
            <a:spAutoFit/>
          </a:bodyPr>
          <a:lstStyle/>
          <a:p>
            <a:pPr defTabSz="1243083"/>
            <a:r>
              <a:rPr lang="en-US" sz="2176" dirty="0">
                <a:solidFill>
                  <a:srgbClr val="FFFFFF"/>
                </a:solidFill>
                <a:latin typeface="Segoe UI Light" pitchFamily="34" charset="0"/>
                <a:ea typeface="Segoe UI" pitchFamily="34" charset="0"/>
                <a:cs typeface="Segoe UI" pitchFamily="34" charset="0"/>
              </a:rPr>
              <a:t>EAI Bridge</a:t>
            </a:r>
          </a:p>
        </p:txBody>
      </p:sp>
      <p:grpSp>
        <p:nvGrpSpPr>
          <p:cNvPr id="84" name="Group 83"/>
          <p:cNvGrpSpPr/>
          <p:nvPr/>
        </p:nvGrpSpPr>
        <p:grpSpPr>
          <a:xfrm>
            <a:off x="10787742" y="3975195"/>
            <a:ext cx="751427" cy="618613"/>
            <a:chOff x="6256624" y="2584066"/>
            <a:chExt cx="475410" cy="391381"/>
          </a:xfrm>
          <a:solidFill>
            <a:srgbClr val="ED5326"/>
          </a:solidFill>
        </p:grpSpPr>
        <p:sp>
          <p:nvSpPr>
            <p:cNvPr id="85" name="Freeform 106"/>
            <p:cNvSpPr>
              <a:spLocks/>
            </p:cNvSpPr>
            <p:nvPr/>
          </p:nvSpPr>
          <p:spPr bwMode="black">
            <a:xfrm>
              <a:off x="6261132" y="2785399"/>
              <a:ext cx="145015" cy="86031"/>
            </a:xfrm>
            <a:custGeom>
              <a:avLst/>
              <a:gdLst>
                <a:gd name="T0" fmla="*/ 77 w 77"/>
                <a:gd name="T1" fmla="*/ 33 h 46"/>
                <a:gd name="T2" fmla="*/ 77 w 77"/>
                <a:gd name="T3" fmla="*/ 12 h 46"/>
                <a:gd name="T4" fmla="*/ 65 w 77"/>
                <a:gd name="T5" fmla="*/ 0 h 46"/>
                <a:gd name="T6" fmla="*/ 13 w 77"/>
                <a:gd name="T7" fmla="*/ 0 h 46"/>
                <a:gd name="T8" fmla="*/ 0 w 77"/>
                <a:gd name="T9" fmla="*/ 12 h 46"/>
                <a:gd name="T10" fmla="*/ 0 w 77"/>
                <a:gd name="T11" fmla="*/ 33 h 46"/>
                <a:gd name="T12" fmla="*/ 13 w 77"/>
                <a:gd name="T13" fmla="*/ 46 h 46"/>
                <a:gd name="T14" fmla="*/ 65 w 77"/>
                <a:gd name="T15" fmla="*/ 46 h 46"/>
                <a:gd name="T16" fmla="*/ 77 w 77"/>
                <a:gd name="T17"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
                  <a:moveTo>
                    <a:pt x="77" y="33"/>
                  </a:moveTo>
                  <a:cubicBezTo>
                    <a:pt x="77" y="12"/>
                    <a:pt x="77" y="12"/>
                    <a:pt x="77" y="12"/>
                  </a:cubicBezTo>
                  <a:cubicBezTo>
                    <a:pt x="77" y="5"/>
                    <a:pt x="72" y="0"/>
                    <a:pt x="65" y="0"/>
                  </a:cubicBezTo>
                  <a:cubicBezTo>
                    <a:pt x="13" y="0"/>
                    <a:pt x="13" y="0"/>
                    <a:pt x="13" y="0"/>
                  </a:cubicBezTo>
                  <a:cubicBezTo>
                    <a:pt x="6" y="0"/>
                    <a:pt x="0" y="5"/>
                    <a:pt x="0" y="12"/>
                  </a:cubicBezTo>
                  <a:cubicBezTo>
                    <a:pt x="0" y="33"/>
                    <a:pt x="0" y="33"/>
                    <a:pt x="0" y="33"/>
                  </a:cubicBezTo>
                  <a:cubicBezTo>
                    <a:pt x="0" y="40"/>
                    <a:pt x="6" y="46"/>
                    <a:pt x="13" y="46"/>
                  </a:cubicBezTo>
                  <a:cubicBezTo>
                    <a:pt x="65" y="46"/>
                    <a:pt x="65" y="46"/>
                    <a:pt x="65" y="46"/>
                  </a:cubicBezTo>
                  <a:cubicBezTo>
                    <a:pt x="72" y="46"/>
                    <a:pt x="77" y="40"/>
                    <a:pt x="77" y="33"/>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86" name="Freeform 107"/>
            <p:cNvSpPr>
              <a:spLocks/>
            </p:cNvSpPr>
            <p:nvPr/>
          </p:nvSpPr>
          <p:spPr bwMode="black">
            <a:xfrm>
              <a:off x="6421286" y="2785399"/>
              <a:ext cx="147406" cy="86031"/>
            </a:xfrm>
            <a:custGeom>
              <a:avLst/>
              <a:gdLst>
                <a:gd name="T0" fmla="*/ 0 w 78"/>
                <a:gd name="T1" fmla="*/ 12 h 46"/>
                <a:gd name="T2" fmla="*/ 0 w 78"/>
                <a:gd name="T3" fmla="*/ 33 h 46"/>
                <a:gd name="T4" fmla="*/ 13 w 78"/>
                <a:gd name="T5" fmla="*/ 46 h 46"/>
                <a:gd name="T6" fmla="*/ 65 w 78"/>
                <a:gd name="T7" fmla="*/ 46 h 46"/>
                <a:gd name="T8" fmla="*/ 78 w 78"/>
                <a:gd name="T9" fmla="*/ 33 h 46"/>
                <a:gd name="T10" fmla="*/ 78 w 78"/>
                <a:gd name="T11" fmla="*/ 12 h 46"/>
                <a:gd name="T12" fmla="*/ 65 w 78"/>
                <a:gd name="T13" fmla="*/ 0 h 46"/>
                <a:gd name="T14" fmla="*/ 13 w 78"/>
                <a:gd name="T15" fmla="*/ 0 h 46"/>
                <a:gd name="T16" fmla="*/ 0 w 78"/>
                <a:gd name="T17"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6">
                  <a:moveTo>
                    <a:pt x="0" y="12"/>
                  </a:moveTo>
                  <a:cubicBezTo>
                    <a:pt x="0" y="33"/>
                    <a:pt x="0" y="33"/>
                    <a:pt x="0" y="33"/>
                  </a:cubicBezTo>
                  <a:cubicBezTo>
                    <a:pt x="0" y="40"/>
                    <a:pt x="6" y="46"/>
                    <a:pt x="13" y="46"/>
                  </a:cubicBezTo>
                  <a:cubicBezTo>
                    <a:pt x="65" y="46"/>
                    <a:pt x="65" y="46"/>
                    <a:pt x="65" y="46"/>
                  </a:cubicBezTo>
                  <a:cubicBezTo>
                    <a:pt x="72" y="46"/>
                    <a:pt x="78" y="40"/>
                    <a:pt x="78" y="33"/>
                  </a:cubicBezTo>
                  <a:cubicBezTo>
                    <a:pt x="78" y="12"/>
                    <a:pt x="78" y="12"/>
                    <a:pt x="78" y="12"/>
                  </a:cubicBezTo>
                  <a:cubicBezTo>
                    <a:pt x="78" y="5"/>
                    <a:pt x="72" y="0"/>
                    <a:pt x="65" y="0"/>
                  </a:cubicBezTo>
                  <a:cubicBezTo>
                    <a:pt x="13" y="0"/>
                    <a:pt x="13" y="0"/>
                    <a:pt x="13" y="0"/>
                  </a:cubicBezTo>
                  <a:cubicBezTo>
                    <a:pt x="6" y="0"/>
                    <a:pt x="0" y="5"/>
                    <a:pt x="0" y="12"/>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87" name="Freeform 108"/>
            <p:cNvSpPr>
              <a:spLocks/>
            </p:cNvSpPr>
            <p:nvPr/>
          </p:nvSpPr>
          <p:spPr bwMode="black">
            <a:xfrm>
              <a:off x="6585425" y="2785399"/>
              <a:ext cx="146609" cy="86031"/>
            </a:xfrm>
            <a:custGeom>
              <a:avLst/>
              <a:gdLst>
                <a:gd name="T0" fmla="*/ 65 w 78"/>
                <a:gd name="T1" fmla="*/ 46 h 46"/>
                <a:gd name="T2" fmla="*/ 78 w 78"/>
                <a:gd name="T3" fmla="*/ 33 h 46"/>
                <a:gd name="T4" fmla="*/ 78 w 78"/>
                <a:gd name="T5" fmla="*/ 12 h 46"/>
                <a:gd name="T6" fmla="*/ 65 w 78"/>
                <a:gd name="T7" fmla="*/ 0 h 46"/>
                <a:gd name="T8" fmla="*/ 13 w 78"/>
                <a:gd name="T9" fmla="*/ 0 h 46"/>
                <a:gd name="T10" fmla="*/ 0 w 78"/>
                <a:gd name="T11" fmla="*/ 12 h 46"/>
                <a:gd name="T12" fmla="*/ 0 w 78"/>
                <a:gd name="T13" fmla="*/ 33 h 46"/>
                <a:gd name="T14" fmla="*/ 13 w 78"/>
                <a:gd name="T15" fmla="*/ 46 h 46"/>
                <a:gd name="T16" fmla="*/ 65 w 78"/>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6">
                  <a:moveTo>
                    <a:pt x="65" y="46"/>
                  </a:moveTo>
                  <a:cubicBezTo>
                    <a:pt x="72" y="46"/>
                    <a:pt x="78" y="40"/>
                    <a:pt x="78" y="33"/>
                  </a:cubicBezTo>
                  <a:cubicBezTo>
                    <a:pt x="78" y="12"/>
                    <a:pt x="78" y="12"/>
                    <a:pt x="78" y="12"/>
                  </a:cubicBezTo>
                  <a:cubicBezTo>
                    <a:pt x="78" y="5"/>
                    <a:pt x="72" y="0"/>
                    <a:pt x="65" y="0"/>
                  </a:cubicBezTo>
                  <a:cubicBezTo>
                    <a:pt x="13" y="0"/>
                    <a:pt x="13" y="0"/>
                    <a:pt x="13" y="0"/>
                  </a:cubicBezTo>
                  <a:cubicBezTo>
                    <a:pt x="6" y="0"/>
                    <a:pt x="0" y="5"/>
                    <a:pt x="0" y="12"/>
                  </a:cubicBezTo>
                  <a:cubicBezTo>
                    <a:pt x="0" y="33"/>
                    <a:pt x="0" y="33"/>
                    <a:pt x="0" y="33"/>
                  </a:cubicBezTo>
                  <a:cubicBezTo>
                    <a:pt x="0" y="40"/>
                    <a:pt x="6" y="46"/>
                    <a:pt x="13" y="46"/>
                  </a:cubicBezTo>
                  <a:lnTo>
                    <a:pt x="65" y="46"/>
                  </a:ln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88" name="Freeform 109"/>
            <p:cNvSpPr>
              <a:spLocks/>
            </p:cNvSpPr>
            <p:nvPr/>
          </p:nvSpPr>
          <p:spPr bwMode="black">
            <a:xfrm>
              <a:off x="6340810" y="2884971"/>
              <a:ext cx="146609" cy="86828"/>
            </a:xfrm>
            <a:custGeom>
              <a:avLst/>
              <a:gdLst>
                <a:gd name="T0" fmla="*/ 65 w 78"/>
                <a:gd name="T1" fmla="*/ 0 h 46"/>
                <a:gd name="T2" fmla="*/ 13 w 78"/>
                <a:gd name="T3" fmla="*/ 0 h 46"/>
                <a:gd name="T4" fmla="*/ 0 w 78"/>
                <a:gd name="T5" fmla="*/ 13 h 46"/>
                <a:gd name="T6" fmla="*/ 0 w 78"/>
                <a:gd name="T7" fmla="*/ 34 h 46"/>
                <a:gd name="T8" fmla="*/ 13 w 78"/>
                <a:gd name="T9" fmla="*/ 46 h 46"/>
                <a:gd name="T10" fmla="*/ 65 w 78"/>
                <a:gd name="T11" fmla="*/ 46 h 46"/>
                <a:gd name="T12" fmla="*/ 78 w 78"/>
                <a:gd name="T13" fmla="*/ 34 h 46"/>
                <a:gd name="T14" fmla="*/ 78 w 78"/>
                <a:gd name="T15" fmla="*/ 13 h 46"/>
                <a:gd name="T16" fmla="*/ 65 w 78"/>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6">
                  <a:moveTo>
                    <a:pt x="65" y="0"/>
                  </a:moveTo>
                  <a:cubicBezTo>
                    <a:pt x="13" y="0"/>
                    <a:pt x="13" y="0"/>
                    <a:pt x="13" y="0"/>
                  </a:cubicBezTo>
                  <a:cubicBezTo>
                    <a:pt x="6" y="0"/>
                    <a:pt x="0" y="5"/>
                    <a:pt x="0" y="13"/>
                  </a:cubicBezTo>
                  <a:cubicBezTo>
                    <a:pt x="0" y="34"/>
                    <a:pt x="0" y="34"/>
                    <a:pt x="0" y="34"/>
                  </a:cubicBezTo>
                  <a:cubicBezTo>
                    <a:pt x="0" y="41"/>
                    <a:pt x="6" y="46"/>
                    <a:pt x="13" y="46"/>
                  </a:cubicBezTo>
                  <a:cubicBezTo>
                    <a:pt x="65" y="46"/>
                    <a:pt x="65" y="46"/>
                    <a:pt x="65" y="46"/>
                  </a:cubicBezTo>
                  <a:cubicBezTo>
                    <a:pt x="72" y="46"/>
                    <a:pt x="78" y="41"/>
                    <a:pt x="78" y="34"/>
                  </a:cubicBezTo>
                  <a:cubicBezTo>
                    <a:pt x="78" y="13"/>
                    <a:pt x="78" y="13"/>
                    <a:pt x="78" y="13"/>
                  </a:cubicBezTo>
                  <a:cubicBezTo>
                    <a:pt x="78" y="5"/>
                    <a:pt x="72" y="0"/>
                    <a:pt x="65" y="0"/>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89" name="Freeform 110"/>
            <p:cNvSpPr>
              <a:spLocks/>
            </p:cNvSpPr>
            <p:nvPr/>
          </p:nvSpPr>
          <p:spPr bwMode="black">
            <a:xfrm>
              <a:off x="6502558" y="2884971"/>
              <a:ext cx="145015" cy="86828"/>
            </a:xfrm>
            <a:custGeom>
              <a:avLst/>
              <a:gdLst>
                <a:gd name="T0" fmla="*/ 64 w 77"/>
                <a:gd name="T1" fmla="*/ 0 h 46"/>
                <a:gd name="T2" fmla="*/ 13 w 77"/>
                <a:gd name="T3" fmla="*/ 0 h 46"/>
                <a:gd name="T4" fmla="*/ 0 w 77"/>
                <a:gd name="T5" fmla="*/ 13 h 46"/>
                <a:gd name="T6" fmla="*/ 0 w 77"/>
                <a:gd name="T7" fmla="*/ 34 h 46"/>
                <a:gd name="T8" fmla="*/ 13 w 77"/>
                <a:gd name="T9" fmla="*/ 46 h 46"/>
                <a:gd name="T10" fmla="*/ 64 w 77"/>
                <a:gd name="T11" fmla="*/ 46 h 46"/>
                <a:gd name="T12" fmla="*/ 77 w 77"/>
                <a:gd name="T13" fmla="*/ 34 h 46"/>
                <a:gd name="T14" fmla="*/ 77 w 77"/>
                <a:gd name="T15" fmla="*/ 13 h 46"/>
                <a:gd name="T16" fmla="*/ 64 w 77"/>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
                  <a:moveTo>
                    <a:pt x="64" y="0"/>
                  </a:moveTo>
                  <a:cubicBezTo>
                    <a:pt x="13" y="0"/>
                    <a:pt x="13" y="0"/>
                    <a:pt x="13" y="0"/>
                  </a:cubicBezTo>
                  <a:cubicBezTo>
                    <a:pt x="6" y="0"/>
                    <a:pt x="0" y="5"/>
                    <a:pt x="0" y="13"/>
                  </a:cubicBezTo>
                  <a:cubicBezTo>
                    <a:pt x="0" y="34"/>
                    <a:pt x="0" y="34"/>
                    <a:pt x="0" y="34"/>
                  </a:cubicBezTo>
                  <a:cubicBezTo>
                    <a:pt x="0" y="41"/>
                    <a:pt x="6" y="46"/>
                    <a:pt x="13" y="46"/>
                  </a:cubicBezTo>
                  <a:cubicBezTo>
                    <a:pt x="64" y="46"/>
                    <a:pt x="64" y="46"/>
                    <a:pt x="64" y="46"/>
                  </a:cubicBezTo>
                  <a:cubicBezTo>
                    <a:pt x="71" y="46"/>
                    <a:pt x="77" y="41"/>
                    <a:pt x="77" y="34"/>
                  </a:cubicBezTo>
                  <a:cubicBezTo>
                    <a:pt x="77" y="13"/>
                    <a:pt x="77" y="13"/>
                    <a:pt x="77" y="13"/>
                  </a:cubicBezTo>
                  <a:cubicBezTo>
                    <a:pt x="77" y="5"/>
                    <a:pt x="71" y="0"/>
                    <a:pt x="64" y="0"/>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0" name="Freeform 106"/>
            <p:cNvSpPr>
              <a:spLocks/>
            </p:cNvSpPr>
            <p:nvPr/>
          </p:nvSpPr>
          <p:spPr bwMode="black">
            <a:xfrm>
              <a:off x="6585425" y="2584066"/>
              <a:ext cx="145015" cy="86031"/>
            </a:xfrm>
            <a:custGeom>
              <a:avLst/>
              <a:gdLst>
                <a:gd name="T0" fmla="*/ 77 w 77"/>
                <a:gd name="T1" fmla="*/ 33 h 46"/>
                <a:gd name="T2" fmla="*/ 77 w 77"/>
                <a:gd name="T3" fmla="*/ 12 h 46"/>
                <a:gd name="T4" fmla="*/ 65 w 77"/>
                <a:gd name="T5" fmla="*/ 0 h 46"/>
                <a:gd name="T6" fmla="*/ 13 w 77"/>
                <a:gd name="T7" fmla="*/ 0 h 46"/>
                <a:gd name="T8" fmla="*/ 0 w 77"/>
                <a:gd name="T9" fmla="*/ 12 h 46"/>
                <a:gd name="T10" fmla="*/ 0 w 77"/>
                <a:gd name="T11" fmla="*/ 33 h 46"/>
                <a:gd name="T12" fmla="*/ 13 w 77"/>
                <a:gd name="T13" fmla="*/ 46 h 46"/>
                <a:gd name="T14" fmla="*/ 65 w 77"/>
                <a:gd name="T15" fmla="*/ 46 h 46"/>
                <a:gd name="T16" fmla="*/ 77 w 77"/>
                <a:gd name="T17"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
                  <a:moveTo>
                    <a:pt x="77" y="33"/>
                  </a:moveTo>
                  <a:cubicBezTo>
                    <a:pt x="77" y="12"/>
                    <a:pt x="77" y="12"/>
                    <a:pt x="77" y="12"/>
                  </a:cubicBezTo>
                  <a:cubicBezTo>
                    <a:pt x="77" y="5"/>
                    <a:pt x="72" y="0"/>
                    <a:pt x="65" y="0"/>
                  </a:cubicBezTo>
                  <a:cubicBezTo>
                    <a:pt x="13" y="0"/>
                    <a:pt x="13" y="0"/>
                    <a:pt x="13" y="0"/>
                  </a:cubicBezTo>
                  <a:cubicBezTo>
                    <a:pt x="6" y="0"/>
                    <a:pt x="0" y="5"/>
                    <a:pt x="0" y="12"/>
                  </a:cubicBezTo>
                  <a:cubicBezTo>
                    <a:pt x="0" y="33"/>
                    <a:pt x="0" y="33"/>
                    <a:pt x="0" y="33"/>
                  </a:cubicBezTo>
                  <a:cubicBezTo>
                    <a:pt x="0" y="40"/>
                    <a:pt x="6" y="46"/>
                    <a:pt x="13" y="46"/>
                  </a:cubicBezTo>
                  <a:cubicBezTo>
                    <a:pt x="65" y="46"/>
                    <a:pt x="65" y="46"/>
                    <a:pt x="65" y="46"/>
                  </a:cubicBezTo>
                  <a:cubicBezTo>
                    <a:pt x="72" y="46"/>
                    <a:pt x="77" y="40"/>
                    <a:pt x="77" y="33"/>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1" name="Freeform 107"/>
            <p:cNvSpPr>
              <a:spLocks/>
            </p:cNvSpPr>
            <p:nvPr/>
          </p:nvSpPr>
          <p:spPr bwMode="black">
            <a:xfrm>
              <a:off x="6256624" y="2584066"/>
              <a:ext cx="147406" cy="86031"/>
            </a:xfrm>
            <a:custGeom>
              <a:avLst/>
              <a:gdLst>
                <a:gd name="T0" fmla="*/ 0 w 78"/>
                <a:gd name="T1" fmla="*/ 12 h 46"/>
                <a:gd name="T2" fmla="*/ 0 w 78"/>
                <a:gd name="T3" fmla="*/ 33 h 46"/>
                <a:gd name="T4" fmla="*/ 13 w 78"/>
                <a:gd name="T5" fmla="*/ 46 h 46"/>
                <a:gd name="T6" fmla="*/ 65 w 78"/>
                <a:gd name="T7" fmla="*/ 46 h 46"/>
                <a:gd name="T8" fmla="*/ 78 w 78"/>
                <a:gd name="T9" fmla="*/ 33 h 46"/>
                <a:gd name="T10" fmla="*/ 78 w 78"/>
                <a:gd name="T11" fmla="*/ 12 h 46"/>
                <a:gd name="T12" fmla="*/ 65 w 78"/>
                <a:gd name="T13" fmla="*/ 0 h 46"/>
                <a:gd name="T14" fmla="*/ 13 w 78"/>
                <a:gd name="T15" fmla="*/ 0 h 46"/>
                <a:gd name="T16" fmla="*/ 0 w 78"/>
                <a:gd name="T17"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6">
                  <a:moveTo>
                    <a:pt x="0" y="12"/>
                  </a:moveTo>
                  <a:cubicBezTo>
                    <a:pt x="0" y="33"/>
                    <a:pt x="0" y="33"/>
                    <a:pt x="0" y="33"/>
                  </a:cubicBezTo>
                  <a:cubicBezTo>
                    <a:pt x="0" y="40"/>
                    <a:pt x="6" y="46"/>
                    <a:pt x="13" y="46"/>
                  </a:cubicBezTo>
                  <a:cubicBezTo>
                    <a:pt x="65" y="46"/>
                    <a:pt x="65" y="46"/>
                    <a:pt x="65" y="46"/>
                  </a:cubicBezTo>
                  <a:cubicBezTo>
                    <a:pt x="72" y="46"/>
                    <a:pt x="78" y="40"/>
                    <a:pt x="78" y="33"/>
                  </a:cubicBezTo>
                  <a:cubicBezTo>
                    <a:pt x="78" y="12"/>
                    <a:pt x="78" y="12"/>
                    <a:pt x="78" y="12"/>
                  </a:cubicBezTo>
                  <a:cubicBezTo>
                    <a:pt x="78" y="5"/>
                    <a:pt x="72" y="0"/>
                    <a:pt x="65" y="0"/>
                  </a:cubicBezTo>
                  <a:cubicBezTo>
                    <a:pt x="13" y="0"/>
                    <a:pt x="13" y="0"/>
                    <a:pt x="13" y="0"/>
                  </a:cubicBezTo>
                  <a:cubicBezTo>
                    <a:pt x="6" y="0"/>
                    <a:pt x="0" y="5"/>
                    <a:pt x="0" y="12"/>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2" name="Freeform 108"/>
            <p:cNvSpPr>
              <a:spLocks/>
            </p:cNvSpPr>
            <p:nvPr/>
          </p:nvSpPr>
          <p:spPr bwMode="black">
            <a:xfrm>
              <a:off x="6420763" y="2584066"/>
              <a:ext cx="146609" cy="86031"/>
            </a:xfrm>
            <a:custGeom>
              <a:avLst/>
              <a:gdLst>
                <a:gd name="T0" fmla="*/ 65 w 78"/>
                <a:gd name="T1" fmla="*/ 46 h 46"/>
                <a:gd name="T2" fmla="*/ 78 w 78"/>
                <a:gd name="T3" fmla="*/ 33 h 46"/>
                <a:gd name="T4" fmla="*/ 78 w 78"/>
                <a:gd name="T5" fmla="*/ 12 h 46"/>
                <a:gd name="T6" fmla="*/ 65 w 78"/>
                <a:gd name="T7" fmla="*/ 0 h 46"/>
                <a:gd name="T8" fmla="*/ 13 w 78"/>
                <a:gd name="T9" fmla="*/ 0 h 46"/>
                <a:gd name="T10" fmla="*/ 0 w 78"/>
                <a:gd name="T11" fmla="*/ 12 h 46"/>
                <a:gd name="T12" fmla="*/ 0 w 78"/>
                <a:gd name="T13" fmla="*/ 33 h 46"/>
                <a:gd name="T14" fmla="*/ 13 w 78"/>
                <a:gd name="T15" fmla="*/ 46 h 46"/>
                <a:gd name="T16" fmla="*/ 65 w 78"/>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6">
                  <a:moveTo>
                    <a:pt x="65" y="46"/>
                  </a:moveTo>
                  <a:cubicBezTo>
                    <a:pt x="72" y="46"/>
                    <a:pt x="78" y="40"/>
                    <a:pt x="78" y="33"/>
                  </a:cubicBezTo>
                  <a:cubicBezTo>
                    <a:pt x="78" y="12"/>
                    <a:pt x="78" y="12"/>
                    <a:pt x="78" y="12"/>
                  </a:cubicBezTo>
                  <a:cubicBezTo>
                    <a:pt x="78" y="5"/>
                    <a:pt x="72" y="0"/>
                    <a:pt x="65" y="0"/>
                  </a:cubicBezTo>
                  <a:cubicBezTo>
                    <a:pt x="13" y="0"/>
                    <a:pt x="13" y="0"/>
                    <a:pt x="13" y="0"/>
                  </a:cubicBezTo>
                  <a:cubicBezTo>
                    <a:pt x="6" y="0"/>
                    <a:pt x="0" y="5"/>
                    <a:pt x="0" y="12"/>
                  </a:cubicBezTo>
                  <a:cubicBezTo>
                    <a:pt x="0" y="33"/>
                    <a:pt x="0" y="33"/>
                    <a:pt x="0" y="33"/>
                  </a:cubicBezTo>
                  <a:cubicBezTo>
                    <a:pt x="0" y="40"/>
                    <a:pt x="6" y="46"/>
                    <a:pt x="13" y="46"/>
                  </a:cubicBezTo>
                  <a:lnTo>
                    <a:pt x="65" y="46"/>
                  </a:ln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3" name="Freeform 109"/>
            <p:cNvSpPr>
              <a:spLocks/>
            </p:cNvSpPr>
            <p:nvPr/>
          </p:nvSpPr>
          <p:spPr bwMode="black">
            <a:xfrm>
              <a:off x="6664307" y="2683638"/>
              <a:ext cx="65637" cy="86828"/>
            </a:xfrm>
            <a:custGeom>
              <a:avLst/>
              <a:gdLst/>
              <a:ahLst/>
              <a:cxnLst/>
              <a:rect l="l" t="t" r="r" b="b"/>
              <a:pathLst>
                <a:path w="65637" h="86828">
                  <a:moveTo>
                    <a:pt x="24435" y="0"/>
                  </a:moveTo>
                  <a:cubicBezTo>
                    <a:pt x="24444" y="0"/>
                    <a:pt x="25047" y="0"/>
                    <a:pt x="65637" y="0"/>
                  </a:cubicBezTo>
                  <a:lnTo>
                    <a:pt x="65637" y="86828"/>
                  </a:lnTo>
                  <a:cubicBezTo>
                    <a:pt x="54320" y="86828"/>
                    <a:pt x="40737" y="86828"/>
                    <a:pt x="24435" y="86828"/>
                  </a:cubicBezTo>
                  <a:cubicBezTo>
                    <a:pt x="11278" y="86828"/>
                    <a:pt x="0" y="77390"/>
                    <a:pt x="0" y="64177"/>
                  </a:cubicBezTo>
                  <a:cubicBezTo>
                    <a:pt x="0" y="64167"/>
                    <a:pt x="0" y="63550"/>
                    <a:pt x="0" y="24538"/>
                  </a:cubicBezTo>
                  <a:cubicBezTo>
                    <a:pt x="0" y="9438"/>
                    <a:pt x="11278" y="0"/>
                    <a:pt x="24435" y="0"/>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4" name="Freeform 110"/>
            <p:cNvSpPr>
              <a:spLocks/>
            </p:cNvSpPr>
            <p:nvPr/>
          </p:nvSpPr>
          <p:spPr bwMode="black">
            <a:xfrm>
              <a:off x="6337896" y="2683638"/>
              <a:ext cx="145015" cy="86828"/>
            </a:xfrm>
            <a:custGeom>
              <a:avLst/>
              <a:gdLst>
                <a:gd name="T0" fmla="*/ 64 w 77"/>
                <a:gd name="T1" fmla="*/ 0 h 46"/>
                <a:gd name="T2" fmla="*/ 13 w 77"/>
                <a:gd name="T3" fmla="*/ 0 h 46"/>
                <a:gd name="T4" fmla="*/ 0 w 77"/>
                <a:gd name="T5" fmla="*/ 13 h 46"/>
                <a:gd name="T6" fmla="*/ 0 w 77"/>
                <a:gd name="T7" fmla="*/ 34 h 46"/>
                <a:gd name="T8" fmla="*/ 13 w 77"/>
                <a:gd name="T9" fmla="*/ 46 h 46"/>
                <a:gd name="T10" fmla="*/ 64 w 77"/>
                <a:gd name="T11" fmla="*/ 46 h 46"/>
                <a:gd name="T12" fmla="*/ 77 w 77"/>
                <a:gd name="T13" fmla="*/ 34 h 46"/>
                <a:gd name="T14" fmla="*/ 77 w 77"/>
                <a:gd name="T15" fmla="*/ 13 h 46"/>
                <a:gd name="T16" fmla="*/ 64 w 77"/>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
                  <a:moveTo>
                    <a:pt x="64" y="0"/>
                  </a:moveTo>
                  <a:cubicBezTo>
                    <a:pt x="13" y="0"/>
                    <a:pt x="13" y="0"/>
                    <a:pt x="13" y="0"/>
                  </a:cubicBezTo>
                  <a:cubicBezTo>
                    <a:pt x="6" y="0"/>
                    <a:pt x="0" y="5"/>
                    <a:pt x="0" y="13"/>
                  </a:cubicBezTo>
                  <a:cubicBezTo>
                    <a:pt x="0" y="34"/>
                    <a:pt x="0" y="34"/>
                    <a:pt x="0" y="34"/>
                  </a:cubicBezTo>
                  <a:cubicBezTo>
                    <a:pt x="0" y="41"/>
                    <a:pt x="6" y="46"/>
                    <a:pt x="13" y="46"/>
                  </a:cubicBezTo>
                  <a:cubicBezTo>
                    <a:pt x="64" y="46"/>
                    <a:pt x="64" y="46"/>
                    <a:pt x="64" y="46"/>
                  </a:cubicBezTo>
                  <a:cubicBezTo>
                    <a:pt x="71" y="46"/>
                    <a:pt x="77" y="41"/>
                    <a:pt x="77" y="34"/>
                  </a:cubicBezTo>
                  <a:cubicBezTo>
                    <a:pt x="77" y="13"/>
                    <a:pt x="77" y="13"/>
                    <a:pt x="77" y="13"/>
                  </a:cubicBezTo>
                  <a:cubicBezTo>
                    <a:pt x="77" y="5"/>
                    <a:pt x="71" y="0"/>
                    <a:pt x="64" y="0"/>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5" name="Freeform 111"/>
            <p:cNvSpPr>
              <a:spLocks/>
            </p:cNvSpPr>
            <p:nvPr/>
          </p:nvSpPr>
          <p:spPr bwMode="black">
            <a:xfrm>
              <a:off x="6501238" y="2683638"/>
              <a:ext cx="145015" cy="86828"/>
            </a:xfrm>
            <a:custGeom>
              <a:avLst/>
              <a:gdLst>
                <a:gd name="T0" fmla="*/ 64 w 77"/>
                <a:gd name="T1" fmla="*/ 0 h 46"/>
                <a:gd name="T2" fmla="*/ 13 w 77"/>
                <a:gd name="T3" fmla="*/ 0 h 46"/>
                <a:gd name="T4" fmla="*/ 0 w 77"/>
                <a:gd name="T5" fmla="*/ 13 h 46"/>
                <a:gd name="T6" fmla="*/ 0 w 77"/>
                <a:gd name="T7" fmla="*/ 34 h 46"/>
                <a:gd name="T8" fmla="*/ 13 w 77"/>
                <a:gd name="T9" fmla="*/ 46 h 46"/>
                <a:gd name="T10" fmla="*/ 64 w 77"/>
                <a:gd name="T11" fmla="*/ 46 h 46"/>
                <a:gd name="T12" fmla="*/ 77 w 77"/>
                <a:gd name="T13" fmla="*/ 34 h 46"/>
                <a:gd name="T14" fmla="*/ 77 w 77"/>
                <a:gd name="T15" fmla="*/ 13 h 46"/>
                <a:gd name="T16" fmla="*/ 64 w 77"/>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
                  <a:moveTo>
                    <a:pt x="64" y="0"/>
                  </a:moveTo>
                  <a:cubicBezTo>
                    <a:pt x="13" y="0"/>
                    <a:pt x="13" y="0"/>
                    <a:pt x="13" y="0"/>
                  </a:cubicBezTo>
                  <a:cubicBezTo>
                    <a:pt x="6" y="0"/>
                    <a:pt x="0" y="5"/>
                    <a:pt x="0" y="13"/>
                  </a:cubicBezTo>
                  <a:cubicBezTo>
                    <a:pt x="0" y="34"/>
                    <a:pt x="0" y="34"/>
                    <a:pt x="0" y="34"/>
                  </a:cubicBezTo>
                  <a:cubicBezTo>
                    <a:pt x="0" y="41"/>
                    <a:pt x="6" y="46"/>
                    <a:pt x="13" y="46"/>
                  </a:cubicBezTo>
                  <a:cubicBezTo>
                    <a:pt x="64" y="46"/>
                    <a:pt x="64" y="46"/>
                    <a:pt x="64" y="46"/>
                  </a:cubicBezTo>
                  <a:cubicBezTo>
                    <a:pt x="71" y="46"/>
                    <a:pt x="77" y="41"/>
                    <a:pt x="77" y="34"/>
                  </a:cubicBezTo>
                  <a:cubicBezTo>
                    <a:pt x="77" y="13"/>
                    <a:pt x="77" y="13"/>
                    <a:pt x="77" y="13"/>
                  </a:cubicBezTo>
                  <a:cubicBezTo>
                    <a:pt x="77" y="5"/>
                    <a:pt x="71" y="0"/>
                    <a:pt x="64" y="0"/>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6" name="Freeform 109"/>
            <p:cNvSpPr>
              <a:spLocks/>
            </p:cNvSpPr>
            <p:nvPr/>
          </p:nvSpPr>
          <p:spPr bwMode="black">
            <a:xfrm>
              <a:off x="6256625" y="2884971"/>
              <a:ext cx="70365" cy="86828"/>
            </a:xfrm>
            <a:custGeom>
              <a:avLst/>
              <a:gdLst/>
              <a:ahLst/>
              <a:cxnLst/>
              <a:rect l="l" t="t" r="r" b="b"/>
              <a:pathLst>
                <a:path w="70365" h="86828">
                  <a:moveTo>
                    <a:pt x="0" y="0"/>
                  </a:moveTo>
                  <a:cubicBezTo>
                    <a:pt x="12208" y="0"/>
                    <a:pt x="27292" y="0"/>
                    <a:pt x="45930" y="0"/>
                  </a:cubicBezTo>
                  <a:cubicBezTo>
                    <a:pt x="59088" y="0"/>
                    <a:pt x="70365" y="9438"/>
                    <a:pt x="70365" y="24538"/>
                  </a:cubicBezTo>
                  <a:cubicBezTo>
                    <a:pt x="70365" y="24548"/>
                    <a:pt x="70365" y="25169"/>
                    <a:pt x="70365" y="64177"/>
                  </a:cubicBezTo>
                  <a:cubicBezTo>
                    <a:pt x="70365" y="77390"/>
                    <a:pt x="59088" y="86828"/>
                    <a:pt x="45930" y="86828"/>
                  </a:cubicBezTo>
                  <a:cubicBezTo>
                    <a:pt x="45920" y="86828"/>
                    <a:pt x="45255" y="86828"/>
                    <a:pt x="0" y="86828"/>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7" name="Freeform 110"/>
            <p:cNvSpPr>
              <a:spLocks/>
            </p:cNvSpPr>
            <p:nvPr/>
          </p:nvSpPr>
          <p:spPr bwMode="black">
            <a:xfrm>
              <a:off x="6256625" y="2683638"/>
              <a:ext cx="65857" cy="86828"/>
            </a:xfrm>
            <a:custGeom>
              <a:avLst/>
              <a:gdLst/>
              <a:ahLst/>
              <a:cxnLst/>
              <a:rect l="l" t="t" r="r" b="b"/>
              <a:pathLst>
                <a:path w="65857" h="86828">
                  <a:moveTo>
                    <a:pt x="0" y="0"/>
                  </a:moveTo>
                  <a:cubicBezTo>
                    <a:pt x="11297" y="0"/>
                    <a:pt x="24927" y="0"/>
                    <a:pt x="41374" y="0"/>
                  </a:cubicBezTo>
                  <a:cubicBezTo>
                    <a:pt x="54557" y="0"/>
                    <a:pt x="65857" y="9438"/>
                    <a:pt x="65857" y="24538"/>
                  </a:cubicBezTo>
                  <a:cubicBezTo>
                    <a:pt x="65857" y="24548"/>
                    <a:pt x="65857" y="25169"/>
                    <a:pt x="65857" y="64177"/>
                  </a:cubicBezTo>
                  <a:cubicBezTo>
                    <a:pt x="65857" y="77390"/>
                    <a:pt x="54557" y="86828"/>
                    <a:pt x="41374" y="86828"/>
                  </a:cubicBezTo>
                  <a:cubicBezTo>
                    <a:pt x="41365" y="86828"/>
                    <a:pt x="40763" y="86828"/>
                    <a:pt x="0" y="86828"/>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sp>
          <p:nvSpPr>
            <p:cNvPr id="98" name="Freeform 109"/>
            <p:cNvSpPr>
              <a:spLocks/>
            </p:cNvSpPr>
            <p:nvPr/>
          </p:nvSpPr>
          <p:spPr bwMode="black">
            <a:xfrm>
              <a:off x="6664307" y="2888619"/>
              <a:ext cx="65637" cy="86828"/>
            </a:xfrm>
            <a:custGeom>
              <a:avLst/>
              <a:gdLst/>
              <a:ahLst/>
              <a:cxnLst/>
              <a:rect l="l" t="t" r="r" b="b"/>
              <a:pathLst>
                <a:path w="65637" h="86828">
                  <a:moveTo>
                    <a:pt x="24435" y="0"/>
                  </a:moveTo>
                  <a:cubicBezTo>
                    <a:pt x="24444" y="0"/>
                    <a:pt x="25047" y="0"/>
                    <a:pt x="65637" y="0"/>
                  </a:cubicBezTo>
                  <a:lnTo>
                    <a:pt x="65637" y="86828"/>
                  </a:lnTo>
                  <a:cubicBezTo>
                    <a:pt x="54320" y="86828"/>
                    <a:pt x="40737" y="86828"/>
                    <a:pt x="24435" y="86828"/>
                  </a:cubicBezTo>
                  <a:cubicBezTo>
                    <a:pt x="11278" y="86828"/>
                    <a:pt x="0" y="77390"/>
                    <a:pt x="0" y="64177"/>
                  </a:cubicBezTo>
                  <a:cubicBezTo>
                    <a:pt x="0" y="64167"/>
                    <a:pt x="0" y="63550"/>
                    <a:pt x="0" y="24538"/>
                  </a:cubicBezTo>
                  <a:cubicBezTo>
                    <a:pt x="0" y="9438"/>
                    <a:pt x="11278" y="0"/>
                    <a:pt x="24435" y="0"/>
                  </a:cubicBez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1224">
                <a:solidFill>
                  <a:srgbClr val="3397D3"/>
                </a:solidFill>
                <a:latin typeface="Segoe UI Light" pitchFamily="34" charset="0"/>
              </a:endParaRPr>
            </a:p>
          </p:txBody>
        </p:sp>
      </p:grpSp>
      <p:sp>
        <p:nvSpPr>
          <p:cNvPr id="102" name="Rectangle 101"/>
          <p:cNvSpPr/>
          <p:nvPr/>
        </p:nvSpPr>
        <p:spPr>
          <a:xfrm>
            <a:off x="2485810" y="6014101"/>
            <a:ext cx="1046953" cy="301621"/>
          </a:xfrm>
          <a:prstGeom prst="rect">
            <a:avLst/>
          </a:prstGeom>
        </p:spPr>
        <p:txBody>
          <a:bodyPr wrap="none">
            <a:spAutoFit/>
          </a:bodyPr>
          <a:lstStyle/>
          <a:p>
            <a:pPr defTabSz="1243083"/>
            <a:r>
              <a:rPr lang="en-US" sz="1360" dirty="0">
                <a:solidFill>
                  <a:srgbClr val="FFFFFF"/>
                </a:solidFill>
                <a:latin typeface="Segoe UI Light" pitchFamily="34" charset="0"/>
                <a:ea typeface="Segoe UI" pitchFamily="34" charset="0"/>
                <a:cs typeface="Segoe UI" pitchFamily="34" charset="0"/>
              </a:rPr>
              <a:t>FTP Share 2</a:t>
            </a:r>
          </a:p>
        </p:txBody>
      </p:sp>
      <p:sp>
        <p:nvSpPr>
          <p:cNvPr id="103" name="Rectangle 102"/>
          <p:cNvSpPr/>
          <p:nvPr/>
        </p:nvSpPr>
        <p:spPr>
          <a:xfrm>
            <a:off x="998495" y="2302143"/>
            <a:ext cx="1263487" cy="280718"/>
          </a:xfrm>
          <a:prstGeom prst="rect">
            <a:avLst/>
          </a:prstGeom>
        </p:spPr>
        <p:txBody>
          <a:bodyPr wrap="none">
            <a:spAutoFit/>
          </a:bodyPr>
          <a:lstStyle/>
          <a:p>
            <a:pPr defTabSz="1243083"/>
            <a:r>
              <a:rPr lang="en-US" sz="1224" dirty="0">
                <a:solidFill>
                  <a:srgbClr val="292929">
                    <a:lumMod val="75000"/>
                    <a:lumOff val="25000"/>
                  </a:srgbClr>
                </a:solidFill>
                <a:latin typeface="Segoe UI Light" pitchFamily="34" charset="0"/>
                <a:ea typeface="Segoe UI" pitchFamily="34" charset="0"/>
                <a:cs typeface="Segoe UI" pitchFamily="34" charset="0"/>
              </a:rPr>
              <a:t>User 1 via phone</a:t>
            </a:r>
          </a:p>
        </p:txBody>
      </p:sp>
      <p:sp>
        <p:nvSpPr>
          <p:cNvPr id="104" name="Rectangle 103"/>
          <p:cNvSpPr/>
          <p:nvPr/>
        </p:nvSpPr>
        <p:spPr>
          <a:xfrm>
            <a:off x="998495" y="3228112"/>
            <a:ext cx="1263487" cy="280718"/>
          </a:xfrm>
          <a:prstGeom prst="rect">
            <a:avLst/>
          </a:prstGeom>
        </p:spPr>
        <p:txBody>
          <a:bodyPr wrap="none">
            <a:spAutoFit/>
          </a:bodyPr>
          <a:lstStyle/>
          <a:p>
            <a:pPr defTabSz="1243083"/>
            <a:r>
              <a:rPr lang="en-US" sz="1224" dirty="0">
                <a:solidFill>
                  <a:srgbClr val="292929">
                    <a:lumMod val="75000"/>
                    <a:lumOff val="25000"/>
                  </a:srgbClr>
                </a:solidFill>
                <a:latin typeface="Segoe UI Light" pitchFamily="34" charset="0"/>
                <a:ea typeface="Segoe UI" pitchFamily="34" charset="0"/>
                <a:cs typeface="Segoe UI" pitchFamily="34" charset="0"/>
              </a:rPr>
              <a:t>User 2 via online</a:t>
            </a:r>
          </a:p>
        </p:txBody>
      </p:sp>
      <p:cxnSp>
        <p:nvCxnSpPr>
          <p:cNvPr id="105" name="Straight Arrow Connector 104"/>
          <p:cNvCxnSpPr/>
          <p:nvPr/>
        </p:nvCxnSpPr>
        <p:spPr>
          <a:xfrm>
            <a:off x="931795" y="2678827"/>
            <a:ext cx="161571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960661" y="3606805"/>
            <a:ext cx="158684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3975355" y="3079974"/>
            <a:ext cx="186305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67" idx="3"/>
          </p:cNvCxnSpPr>
          <p:nvPr/>
        </p:nvCxnSpPr>
        <p:spPr>
          <a:xfrm flipV="1">
            <a:off x="2375563" y="3037818"/>
            <a:ext cx="3489574" cy="146323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8" idx="3"/>
          </p:cNvCxnSpPr>
          <p:nvPr/>
        </p:nvCxnSpPr>
        <p:spPr>
          <a:xfrm flipV="1">
            <a:off x="3255970" y="3059450"/>
            <a:ext cx="2522273" cy="210315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1315012" y="5334509"/>
            <a:ext cx="1404432" cy="301621"/>
          </a:xfrm>
          <a:prstGeom prst="rect">
            <a:avLst/>
          </a:prstGeom>
        </p:spPr>
        <p:txBody>
          <a:bodyPr wrap="square">
            <a:spAutoFit/>
          </a:bodyPr>
          <a:lstStyle/>
          <a:p>
            <a:pPr algn="ctr" defTabSz="1243083"/>
            <a:r>
              <a:rPr lang="en-US" sz="1360" dirty="0">
                <a:solidFill>
                  <a:srgbClr val="FFFFFF"/>
                </a:solidFill>
                <a:latin typeface="Segoe UI Light" pitchFamily="34" charset="0"/>
                <a:ea typeface="Segoe UI" pitchFamily="34" charset="0"/>
                <a:cs typeface="Segoe UI" pitchFamily="34" charset="0"/>
              </a:rPr>
              <a:t>FTP Share 1</a:t>
            </a:r>
          </a:p>
        </p:txBody>
      </p:sp>
      <p:cxnSp>
        <p:nvCxnSpPr>
          <p:cNvPr id="111" name="Straight Arrow Connector 110"/>
          <p:cNvCxnSpPr/>
          <p:nvPr/>
        </p:nvCxnSpPr>
        <p:spPr>
          <a:xfrm>
            <a:off x="875374" y="5865332"/>
            <a:ext cx="184407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12" name="Picture 2"/>
          <p:cNvPicPr>
            <a:picLocks noChangeAspect="1" noChangeArrowheads="1"/>
          </p:cNvPicPr>
          <p:nvPr/>
        </p:nvPicPr>
        <p:blipFill>
          <a:blip r:embed="rId5" cstate="print">
            <a:biLevel thresh="50000"/>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bwMode="auto">
          <a:xfrm>
            <a:off x="268096" y="2056771"/>
            <a:ext cx="879647" cy="879647"/>
          </a:xfrm>
          <a:prstGeom prst="rect">
            <a:avLst/>
          </a:prstGeom>
          <a:noFill/>
          <a:ln>
            <a:noFill/>
          </a:ln>
        </p:spPr>
      </p:pic>
      <p:pic>
        <p:nvPicPr>
          <p:cNvPr id="113" name="Picture 2"/>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bwMode="auto">
          <a:xfrm>
            <a:off x="263557" y="5401709"/>
            <a:ext cx="879647" cy="879647"/>
          </a:xfrm>
          <a:prstGeom prst="rect">
            <a:avLst/>
          </a:prstGeom>
          <a:noFill/>
          <a:ln>
            <a:noFill/>
          </a:ln>
        </p:spPr>
      </p:pic>
      <p:pic>
        <p:nvPicPr>
          <p:cNvPr id="114" name="Picture 2"/>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bwMode="auto">
          <a:xfrm>
            <a:off x="265826" y="4457142"/>
            <a:ext cx="879647" cy="879647"/>
          </a:xfrm>
          <a:prstGeom prst="rect">
            <a:avLst/>
          </a:prstGeom>
          <a:noFill/>
          <a:ln>
            <a:noFill/>
          </a:ln>
        </p:spPr>
      </p:pic>
      <p:cxnSp>
        <p:nvCxnSpPr>
          <p:cNvPr id="115" name="Straight Arrow Connector 114"/>
          <p:cNvCxnSpPr/>
          <p:nvPr/>
        </p:nvCxnSpPr>
        <p:spPr>
          <a:xfrm>
            <a:off x="861168" y="5109004"/>
            <a:ext cx="9362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184" y="2798634"/>
            <a:ext cx="673982" cy="52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5580" y="4282271"/>
            <a:ext cx="673982" cy="52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8193" y="4918091"/>
            <a:ext cx="673982" cy="52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 name="Rectangle 116"/>
          <p:cNvSpPr/>
          <p:nvPr/>
        </p:nvSpPr>
        <p:spPr>
          <a:xfrm>
            <a:off x="6615456" y="3493166"/>
            <a:ext cx="1095396" cy="302012"/>
          </a:xfrm>
          <a:prstGeom prst="rect">
            <a:avLst/>
          </a:prstGeom>
          <a:solidFill>
            <a:schemeClr val="accent6">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43493"/>
            <a:r>
              <a:rPr lang="fi-FI" sz="1224" b="1" dirty="0">
                <a:solidFill>
                  <a:srgbClr val="FFFFFF"/>
                </a:solidFill>
              </a:rPr>
              <a:t>LOB Relay</a:t>
            </a:r>
          </a:p>
        </p:txBody>
      </p:sp>
      <p:pic>
        <p:nvPicPr>
          <p:cNvPr id="69" name="Picture 6" descr="\\magnum\Projects\Microsoft\Cloud Power FY12\Design\Icons\PNGs\Server_2.png"/>
          <p:cNvPicPr>
            <a:picLocks noChangeAspect="1" noChangeArrowheads="1"/>
          </p:cNvPicPr>
          <p:nvPr/>
        </p:nvPicPr>
        <p:blipFill>
          <a:blip r:embed="rId9" cstate="print">
            <a:duotone>
              <a:prstClr val="black"/>
              <a:schemeClr val="accent6">
                <a:tint val="45000"/>
                <a:satMod val="400000"/>
              </a:schemeClr>
            </a:duotone>
          </a:blip>
          <a:srcRect/>
          <a:stretch>
            <a:fillRect/>
          </a:stretch>
        </p:blipFill>
        <p:spPr bwMode="auto">
          <a:xfrm>
            <a:off x="6294511" y="5006320"/>
            <a:ext cx="1659365" cy="1608174"/>
          </a:xfrm>
          <a:prstGeom prst="rect">
            <a:avLst/>
          </a:prstGeom>
          <a:noFill/>
        </p:spPr>
      </p:pic>
      <p:sp>
        <p:nvSpPr>
          <p:cNvPr id="121" name="Rectangle 120"/>
          <p:cNvSpPr/>
          <p:nvPr/>
        </p:nvSpPr>
        <p:spPr>
          <a:xfrm>
            <a:off x="7499320" y="5622430"/>
            <a:ext cx="1291382" cy="361775"/>
          </a:xfrm>
          <a:prstGeom prst="rect">
            <a:avLst/>
          </a:prstGeom>
          <a:solidFill>
            <a:srgbClr val="B12E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93"/>
            <a:r>
              <a:rPr lang="fi-FI" sz="1632" dirty="0">
                <a:solidFill>
                  <a:srgbClr val="FFFFFF"/>
                </a:solidFill>
              </a:rPr>
              <a:t>LOB Target</a:t>
            </a:r>
          </a:p>
        </p:txBody>
      </p:sp>
      <p:grpSp>
        <p:nvGrpSpPr>
          <p:cNvPr id="70" name="Group 69"/>
          <p:cNvGrpSpPr/>
          <p:nvPr/>
        </p:nvGrpSpPr>
        <p:grpSpPr>
          <a:xfrm>
            <a:off x="9075845" y="5178907"/>
            <a:ext cx="2443621" cy="1184118"/>
            <a:chOff x="9142472" y="4981848"/>
            <a:chExt cx="2251457" cy="1091000"/>
          </a:xfrm>
        </p:grpSpPr>
        <p:pic>
          <p:nvPicPr>
            <p:cNvPr id="71" name="Picture 6" descr="\\magnum\Projects\Microsoft\Cloud Power FY12\Design\Icons\PNGs\Server_2.png"/>
            <p:cNvPicPr>
              <a:picLocks noChangeAspect="1" noChangeArrowheads="1"/>
            </p:cNvPicPr>
            <p:nvPr/>
          </p:nvPicPr>
          <p:blipFill>
            <a:blip r:embed="rId9" cstate="print">
              <a:duotone>
                <a:prstClr val="black"/>
                <a:schemeClr val="accent6">
                  <a:tint val="45000"/>
                  <a:satMod val="400000"/>
                </a:schemeClr>
              </a:duotone>
            </a:blip>
            <a:srcRect/>
            <a:stretch>
              <a:fillRect/>
            </a:stretch>
          </p:blipFill>
          <p:spPr bwMode="auto">
            <a:xfrm>
              <a:off x="9142472" y="4981848"/>
              <a:ext cx="1125729" cy="1091000"/>
            </a:xfrm>
            <a:prstGeom prst="rect">
              <a:avLst/>
            </a:prstGeom>
            <a:noFill/>
          </p:spPr>
        </p:pic>
        <p:pic>
          <p:nvPicPr>
            <p:cNvPr id="72" name="Picture 6" descr="\\magnum\Projects\Microsoft\Cloud Power FY12\Design\Icons\PNGs\Server_2.png"/>
            <p:cNvPicPr>
              <a:picLocks noChangeAspect="1" noChangeArrowheads="1"/>
            </p:cNvPicPr>
            <p:nvPr/>
          </p:nvPicPr>
          <p:blipFill>
            <a:blip r:embed="rId9" cstate="print">
              <a:duotone>
                <a:prstClr val="black"/>
                <a:schemeClr val="accent6">
                  <a:tint val="45000"/>
                  <a:satMod val="400000"/>
                </a:schemeClr>
              </a:duotone>
            </a:blip>
            <a:srcRect/>
            <a:stretch>
              <a:fillRect/>
            </a:stretch>
          </p:blipFill>
          <p:spPr bwMode="auto">
            <a:xfrm>
              <a:off x="9705336" y="4981848"/>
              <a:ext cx="1125729" cy="1091000"/>
            </a:xfrm>
            <a:prstGeom prst="rect">
              <a:avLst/>
            </a:prstGeom>
            <a:noFill/>
          </p:spPr>
        </p:pic>
        <p:pic>
          <p:nvPicPr>
            <p:cNvPr id="73" name="Picture 6" descr="\\magnum\Projects\Microsoft\Cloud Power FY12\Design\Icons\PNGs\Server_2.png"/>
            <p:cNvPicPr>
              <a:picLocks noChangeAspect="1" noChangeArrowheads="1"/>
            </p:cNvPicPr>
            <p:nvPr/>
          </p:nvPicPr>
          <p:blipFill>
            <a:blip r:embed="rId9" cstate="print">
              <a:duotone>
                <a:prstClr val="black"/>
                <a:schemeClr val="accent6">
                  <a:tint val="45000"/>
                  <a:satMod val="400000"/>
                </a:schemeClr>
              </a:duotone>
            </a:blip>
            <a:srcRect/>
            <a:stretch>
              <a:fillRect/>
            </a:stretch>
          </p:blipFill>
          <p:spPr bwMode="auto">
            <a:xfrm>
              <a:off x="10268200" y="4981848"/>
              <a:ext cx="1125729" cy="1091000"/>
            </a:xfrm>
            <a:prstGeom prst="rect">
              <a:avLst/>
            </a:prstGeom>
            <a:noFill/>
          </p:spPr>
        </p:pic>
      </p:grpSp>
      <p:cxnSp>
        <p:nvCxnSpPr>
          <p:cNvPr id="100" name="Straight Arrow Connector 99"/>
          <p:cNvCxnSpPr/>
          <p:nvPr/>
        </p:nvCxnSpPr>
        <p:spPr>
          <a:xfrm>
            <a:off x="7482520" y="5673337"/>
            <a:ext cx="1844395" cy="992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5" name="Picture 1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3346" y="2701045"/>
            <a:ext cx="867839" cy="673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1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7087" y="2694190"/>
            <a:ext cx="867839" cy="673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p:cNvGrpSpPr/>
          <p:nvPr/>
        </p:nvGrpSpPr>
        <p:grpSpPr>
          <a:xfrm>
            <a:off x="2850503" y="1311518"/>
            <a:ext cx="6735470" cy="4371489"/>
            <a:chOff x="-5522648" y="58324"/>
            <a:chExt cx="4953001" cy="3214622"/>
          </a:xfrm>
        </p:grpSpPr>
        <p:grpSp>
          <p:nvGrpSpPr>
            <p:cNvPr id="155" name="Group 154"/>
            <p:cNvGrpSpPr/>
            <p:nvPr/>
          </p:nvGrpSpPr>
          <p:grpSpPr>
            <a:xfrm>
              <a:off x="-5522648" y="58324"/>
              <a:ext cx="4953001" cy="3214622"/>
              <a:chOff x="1551468" y="1254157"/>
              <a:chExt cx="5945150" cy="3857546"/>
            </a:xfrm>
          </p:grpSpPr>
          <p:sp>
            <p:nvSpPr>
              <p:cNvPr id="156" name="Rectangle 155"/>
              <p:cNvSpPr/>
              <p:nvPr/>
            </p:nvSpPr>
            <p:spPr>
              <a:xfrm>
                <a:off x="1551468" y="1254157"/>
                <a:ext cx="5945150" cy="3857546"/>
              </a:xfrm>
              <a:prstGeom prst="rect">
                <a:avLst/>
              </a:prstGeom>
              <a:solidFill>
                <a:schemeClr val="bg1">
                  <a:alpha val="8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1265"/>
                <a:endParaRPr lang="en-US" sz="2312">
                  <a:solidFill>
                    <a:prstClr val="white"/>
                  </a:solidFill>
                </a:endParaRPr>
              </a:p>
            </p:txBody>
          </p:sp>
          <p:grpSp>
            <p:nvGrpSpPr>
              <p:cNvPr id="157" name="Group 156"/>
              <p:cNvGrpSpPr/>
              <p:nvPr/>
            </p:nvGrpSpPr>
            <p:grpSpPr>
              <a:xfrm>
                <a:off x="1979711" y="1777107"/>
                <a:ext cx="4680521" cy="2876029"/>
                <a:chOff x="1979711" y="1777107"/>
                <a:chExt cx="4680521" cy="2876029"/>
              </a:xfrm>
            </p:grpSpPr>
            <p:sp>
              <p:nvSpPr>
                <p:cNvPr id="158" name="Rectangle 157"/>
                <p:cNvSpPr/>
                <p:nvPr/>
              </p:nvSpPr>
              <p:spPr>
                <a:xfrm>
                  <a:off x="2483767" y="1777107"/>
                  <a:ext cx="4176465" cy="2876029"/>
                </a:xfrm>
                <a:prstGeom prst="rect">
                  <a:avLst/>
                </a:prstGeom>
                <a:solidFill>
                  <a:schemeClr val="tx2">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1265"/>
                  <a:endParaRPr lang="en-US" sz="2312" dirty="0">
                    <a:solidFill>
                      <a:prstClr val="white"/>
                    </a:solidFill>
                  </a:endParaRPr>
                </a:p>
              </p:txBody>
            </p:sp>
            <p:sp>
              <p:nvSpPr>
                <p:cNvPr id="159" name="TextBox 158"/>
                <p:cNvSpPr txBox="1"/>
                <p:nvPr/>
              </p:nvSpPr>
              <p:spPr>
                <a:xfrm>
                  <a:off x="2522278" y="1823985"/>
                  <a:ext cx="912900" cy="395450"/>
                </a:xfrm>
                <a:prstGeom prst="rect">
                  <a:avLst/>
                </a:prstGeom>
                <a:noFill/>
              </p:spPr>
              <p:txBody>
                <a:bodyPr wrap="none" rtlCol="0">
                  <a:spAutoFit/>
                </a:bodyPr>
                <a:lstStyle/>
                <a:p>
                  <a:pPr defTabSz="1241265"/>
                  <a:r>
                    <a:rPr lang="sv-SE" sz="2312" dirty="0">
                      <a:solidFill>
                        <a:prstClr val="black"/>
                      </a:solidFill>
                    </a:rPr>
                    <a:t>Bridge</a:t>
                  </a:r>
                  <a:endParaRPr lang="en-US" sz="2312" dirty="0">
                    <a:solidFill>
                      <a:prstClr val="black"/>
                    </a:solidFill>
                  </a:endParaRPr>
                </a:p>
              </p:txBody>
            </p:sp>
            <p:grpSp>
              <p:nvGrpSpPr>
                <p:cNvPr id="160" name="Group 159"/>
                <p:cNvGrpSpPr/>
                <p:nvPr/>
              </p:nvGrpSpPr>
              <p:grpSpPr>
                <a:xfrm>
                  <a:off x="1979711" y="2996952"/>
                  <a:ext cx="504056" cy="288032"/>
                  <a:chOff x="3059832" y="2248279"/>
                  <a:chExt cx="504056" cy="288032"/>
                </a:xfrm>
              </p:grpSpPr>
              <p:grpSp>
                <p:nvGrpSpPr>
                  <p:cNvPr id="178" name="Group 177"/>
                  <p:cNvGrpSpPr/>
                  <p:nvPr/>
                </p:nvGrpSpPr>
                <p:grpSpPr>
                  <a:xfrm>
                    <a:off x="3059832" y="2248279"/>
                    <a:ext cx="504056" cy="288032"/>
                    <a:chOff x="1187624" y="1772816"/>
                    <a:chExt cx="504056" cy="288032"/>
                  </a:xfrm>
                </p:grpSpPr>
                <p:sp>
                  <p:nvSpPr>
                    <p:cNvPr id="180" name="Oval 179"/>
                    <p:cNvSpPr/>
                    <p:nvPr/>
                  </p:nvSpPr>
                  <p:spPr>
                    <a:xfrm>
                      <a:off x="1187624" y="177281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1265"/>
                      <a:endParaRPr lang="en-US" sz="2312">
                        <a:solidFill>
                          <a:prstClr val="white"/>
                        </a:solidFill>
                      </a:endParaRPr>
                    </a:p>
                  </p:txBody>
                </p:sp>
                <p:cxnSp>
                  <p:nvCxnSpPr>
                    <p:cNvPr id="181" name="Straight Connector 180"/>
                    <p:cNvCxnSpPr/>
                    <p:nvPr/>
                  </p:nvCxnSpPr>
                  <p:spPr>
                    <a:xfrm>
                      <a:off x="1475656" y="1916832"/>
                      <a:ext cx="21602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79" name="Straight Connector 178"/>
                  <p:cNvCxnSpPr/>
                  <p:nvPr/>
                </p:nvCxnSpPr>
                <p:spPr>
                  <a:xfrm>
                    <a:off x="3563144" y="2292209"/>
                    <a:ext cx="0" cy="1910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p:nvGrpSpPr>
              <p:grpSpPr>
                <a:xfrm>
                  <a:off x="2688322" y="2924945"/>
                  <a:ext cx="432048" cy="432048"/>
                  <a:chOff x="3754321" y="5166716"/>
                  <a:chExt cx="432048" cy="432048"/>
                </a:xfrm>
              </p:grpSpPr>
              <p:sp>
                <p:nvSpPr>
                  <p:cNvPr id="176" name="Rectangle 175"/>
                  <p:cNvSpPr/>
                  <p:nvPr/>
                </p:nvSpPr>
                <p:spPr>
                  <a:xfrm>
                    <a:off x="3754321" y="5166716"/>
                    <a:ext cx="4320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1265"/>
                    <a:endParaRPr lang="en-US" sz="2312">
                      <a:solidFill>
                        <a:prstClr val="white"/>
                      </a:solidFill>
                    </a:endParaRPr>
                  </a:p>
                </p:txBody>
              </p:sp>
              <p:sp>
                <p:nvSpPr>
                  <p:cNvPr id="177" name="Cross 176"/>
                  <p:cNvSpPr/>
                  <p:nvPr/>
                </p:nvSpPr>
                <p:spPr>
                  <a:xfrm rot="18847516">
                    <a:off x="3768891" y="5188957"/>
                    <a:ext cx="407645" cy="407042"/>
                  </a:xfrm>
                  <a:prstGeom prst="plus">
                    <a:avLst>
                      <a:gd name="adj" fmla="val 3455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1265"/>
                    <a:endParaRPr lang="en-US" sz="2312">
                      <a:solidFill>
                        <a:prstClr val="white"/>
                      </a:solidFill>
                    </a:endParaRPr>
                  </a:p>
                </p:txBody>
              </p:sp>
            </p:grpSp>
            <p:grpSp>
              <p:nvGrpSpPr>
                <p:cNvPr id="162" name="Group 161"/>
                <p:cNvGrpSpPr/>
                <p:nvPr/>
              </p:nvGrpSpPr>
              <p:grpSpPr>
                <a:xfrm>
                  <a:off x="5570105" y="3861048"/>
                  <a:ext cx="504056" cy="288032"/>
                  <a:chOff x="3059832" y="2248279"/>
                  <a:chExt cx="504056" cy="288032"/>
                </a:xfrm>
              </p:grpSpPr>
              <p:grpSp>
                <p:nvGrpSpPr>
                  <p:cNvPr id="172" name="Group 171"/>
                  <p:cNvGrpSpPr/>
                  <p:nvPr/>
                </p:nvGrpSpPr>
                <p:grpSpPr>
                  <a:xfrm>
                    <a:off x="3059832" y="2248279"/>
                    <a:ext cx="504056" cy="288032"/>
                    <a:chOff x="1187624" y="1772816"/>
                    <a:chExt cx="504056" cy="288032"/>
                  </a:xfrm>
                </p:grpSpPr>
                <p:sp>
                  <p:nvSpPr>
                    <p:cNvPr id="174" name="Oval 173"/>
                    <p:cNvSpPr/>
                    <p:nvPr/>
                  </p:nvSpPr>
                  <p:spPr>
                    <a:xfrm>
                      <a:off x="1187624" y="177281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1265"/>
                      <a:endParaRPr lang="en-US" sz="2312">
                        <a:solidFill>
                          <a:prstClr val="white"/>
                        </a:solidFill>
                      </a:endParaRPr>
                    </a:p>
                  </p:txBody>
                </p:sp>
                <p:cxnSp>
                  <p:nvCxnSpPr>
                    <p:cNvPr id="175" name="Straight Connector 174"/>
                    <p:cNvCxnSpPr/>
                    <p:nvPr/>
                  </p:nvCxnSpPr>
                  <p:spPr>
                    <a:xfrm>
                      <a:off x="1475656" y="1916832"/>
                      <a:ext cx="21602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73" name="Straight Connector 172"/>
                  <p:cNvCxnSpPr/>
                  <p:nvPr/>
                </p:nvCxnSpPr>
                <p:spPr>
                  <a:xfrm>
                    <a:off x="3563144" y="2292209"/>
                    <a:ext cx="0" cy="1910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a:off x="5508104" y="2132856"/>
                  <a:ext cx="504056" cy="486054"/>
                  <a:chOff x="3563888" y="692696"/>
                  <a:chExt cx="504056" cy="486054"/>
                </a:xfrm>
              </p:grpSpPr>
              <p:sp>
                <p:nvSpPr>
                  <p:cNvPr id="168" name="Rectangle 167"/>
                  <p:cNvSpPr/>
                  <p:nvPr/>
                </p:nvSpPr>
                <p:spPr>
                  <a:xfrm>
                    <a:off x="3563888" y="692696"/>
                    <a:ext cx="504056" cy="486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1265"/>
                    <a:endParaRPr lang="en-US" sz="2312">
                      <a:solidFill>
                        <a:prstClr val="white"/>
                      </a:solidFill>
                    </a:endParaRPr>
                  </a:p>
                </p:txBody>
              </p:sp>
              <p:grpSp>
                <p:nvGrpSpPr>
                  <p:cNvPr id="169" name="Group 168"/>
                  <p:cNvGrpSpPr/>
                  <p:nvPr/>
                </p:nvGrpSpPr>
                <p:grpSpPr>
                  <a:xfrm flipV="1">
                    <a:off x="3672408" y="849496"/>
                    <a:ext cx="297650" cy="185988"/>
                    <a:chOff x="6020544" y="2096852"/>
                    <a:chExt cx="639688" cy="252028"/>
                  </a:xfrm>
                </p:grpSpPr>
                <p:cxnSp>
                  <p:nvCxnSpPr>
                    <p:cNvPr id="170" name="Elbow Connector 169"/>
                    <p:cNvCxnSpPr/>
                    <p:nvPr/>
                  </p:nvCxnSpPr>
                  <p:spPr>
                    <a:xfrm>
                      <a:off x="6264188" y="2096852"/>
                      <a:ext cx="396044" cy="252028"/>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Elbow Connector 170"/>
                    <p:cNvCxnSpPr/>
                    <p:nvPr/>
                  </p:nvCxnSpPr>
                  <p:spPr>
                    <a:xfrm flipH="1">
                      <a:off x="6020544" y="2096852"/>
                      <a:ext cx="396044" cy="252028"/>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64" name="Elbow Connector 163"/>
                <p:cNvCxnSpPr>
                  <a:stCxn id="176" idx="3"/>
                </p:cNvCxnSpPr>
                <p:nvPr/>
              </p:nvCxnSpPr>
              <p:spPr>
                <a:xfrm flipV="1">
                  <a:off x="3120370" y="2382650"/>
                  <a:ext cx="2387734" cy="758319"/>
                </a:xfrm>
                <a:prstGeom prst="bentConnector3">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cxnSp>
              <p:nvCxnSpPr>
                <p:cNvPr id="165" name="Elbow Connector 164"/>
                <p:cNvCxnSpPr>
                  <a:stCxn id="176" idx="3"/>
                  <a:endCxn id="174" idx="2"/>
                </p:cNvCxnSpPr>
                <p:nvPr/>
              </p:nvCxnSpPr>
              <p:spPr>
                <a:xfrm>
                  <a:off x="3120370" y="3140969"/>
                  <a:ext cx="2449735" cy="864095"/>
                </a:xfrm>
                <a:prstGeom prst="bentConnector3">
                  <a:avLst>
                    <a:gd name="adj1" fmla="val 48834"/>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3222862" y="2039428"/>
                  <a:ext cx="2058639" cy="303109"/>
                </a:xfrm>
                <a:prstGeom prst="rect">
                  <a:avLst/>
                </a:prstGeom>
                <a:noFill/>
              </p:spPr>
              <p:txBody>
                <a:bodyPr wrap="none" rtlCol="0">
                  <a:spAutoFit/>
                </a:bodyPr>
                <a:lstStyle/>
                <a:p>
                  <a:pPr defTabSz="1241265"/>
                  <a:r>
                    <a:rPr lang="en-US" sz="1632" dirty="0" err="1">
                      <a:solidFill>
                        <a:prstClr val="black"/>
                      </a:solidFill>
                    </a:rPr>
                    <a:t>customerType</a:t>
                  </a:r>
                  <a:r>
                    <a:rPr lang="en-US" sz="1632" dirty="0">
                      <a:solidFill>
                        <a:prstClr val="black"/>
                      </a:solidFill>
                    </a:rPr>
                    <a:t> == “VIP”</a:t>
                  </a:r>
                  <a:endParaRPr lang="en-US" sz="2312" dirty="0">
                    <a:solidFill>
                      <a:prstClr val="black"/>
                    </a:solidFill>
                  </a:endParaRPr>
                </a:p>
              </p:txBody>
            </p:sp>
            <p:sp>
              <p:nvSpPr>
                <p:cNvPr id="167" name="TextBox 166"/>
                <p:cNvSpPr txBox="1"/>
                <p:nvPr/>
              </p:nvSpPr>
              <p:spPr>
                <a:xfrm>
                  <a:off x="3253862" y="4032897"/>
                  <a:ext cx="2381239" cy="303109"/>
                </a:xfrm>
                <a:prstGeom prst="rect">
                  <a:avLst/>
                </a:prstGeom>
                <a:noFill/>
              </p:spPr>
              <p:txBody>
                <a:bodyPr wrap="none" rtlCol="0">
                  <a:spAutoFit/>
                </a:bodyPr>
                <a:lstStyle/>
                <a:p>
                  <a:pPr defTabSz="1241265"/>
                  <a:r>
                    <a:rPr lang="en-US" sz="1632" dirty="0" err="1">
                      <a:solidFill>
                        <a:prstClr val="black"/>
                      </a:solidFill>
                    </a:rPr>
                    <a:t>customerType</a:t>
                  </a:r>
                  <a:r>
                    <a:rPr lang="en-US" sz="1632" dirty="0">
                      <a:solidFill>
                        <a:prstClr val="black"/>
                      </a:solidFill>
                    </a:rPr>
                    <a:t> == “Default”</a:t>
                  </a:r>
                  <a:endParaRPr lang="en-US" sz="2312" dirty="0">
                    <a:solidFill>
                      <a:prstClr val="black"/>
                    </a:solidFill>
                  </a:endParaRPr>
                </a:p>
              </p:txBody>
            </p:sp>
          </p:grpSp>
        </p:grpSp>
        <p:sp>
          <p:nvSpPr>
            <p:cNvPr id="183" name="TextBox 182"/>
            <p:cNvSpPr txBox="1"/>
            <p:nvPr/>
          </p:nvSpPr>
          <p:spPr>
            <a:xfrm>
              <a:off x="-4743574" y="2654343"/>
              <a:ext cx="3480832" cy="206429"/>
            </a:xfrm>
            <a:prstGeom prst="rect">
              <a:avLst/>
            </a:prstGeom>
            <a:noFill/>
          </p:spPr>
          <p:txBody>
            <a:bodyPr wrap="square" rtlCol="0">
              <a:spAutoFit/>
            </a:bodyPr>
            <a:lstStyle/>
            <a:p>
              <a:pPr algn="ctr" defTabSz="1241265"/>
              <a:r>
                <a:rPr lang="en-US" sz="1224" b="1" dirty="0">
                  <a:solidFill>
                    <a:srgbClr val="FFFFFF"/>
                  </a:solidFill>
                </a:rPr>
                <a:t>Validate – Enrich – Transform – Enrich - Route (VETER</a:t>
              </a:r>
              <a:r>
                <a:rPr lang="pt-PT" sz="1224" b="1" dirty="0">
                  <a:solidFill>
                    <a:srgbClr val="FFFFFF"/>
                  </a:solidFill>
                </a:rPr>
                <a:t>)</a:t>
              </a:r>
              <a:endParaRPr lang="en-US" sz="1496" b="1" dirty="0">
                <a:solidFill>
                  <a:srgbClr val="FFFFFF"/>
                </a:solidFill>
              </a:endParaRPr>
            </a:p>
          </p:txBody>
        </p:sp>
      </p:grpSp>
    </p:spTree>
    <p:extLst>
      <p:ext uri="{BB962C8B-B14F-4D97-AF65-F5344CB8AC3E}">
        <p14:creationId xmlns:p14="http://schemas.microsoft.com/office/powerpoint/2010/main" val="3013813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1.94444E-6 4.32099E-6 L 0.17379 0.00339 " pathEditMode="relative" rAng="0" ptsTypes="AA">
                                      <p:cBhvr>
                                        <p:cTn id="13" dur="2000" fill="hold"/>
                                        <p:tgtEl>
                                          <p:spTgt spid="59"/>
                                        </p:tgtEl>
                                        <p:attrNameLst>
                                          <p:attrName>ppt_x</p:attrName>
                                          <p:attrName>ppt_y</p:attrName>
                                        </p:attrNameLst>
                                      </p:cBhvr>
                                      <p:rCtr x="8681" y="154"/>
                                    </p:animMotion>
                                  </p:childTnLst>
                                </p:cTn>
                              </p:par>
                              <p:par>
                                <p:cTn id="14" presetID="42" presetClass="path" presetSubtype="0" accel="50000" decel="50000" fill="hold" nodeType="withEffect">
                                  <p:stCondLst>
                                    <p:cond delay="0"/>
                                  </p:stCondLst>
                                  <p:childTnLst>
                                    <p:animMotion origin="layout" path="M 3.33333E-6 -2.71605E-6 L 0.27708 -0.22345 " pathEditMode="relative" rAng="0" ptsTypes="AA">
                                      <p:cBhvr>
                                        <p:cTn id="15" dur="2000" fill="hold"/>
                                        <p:tgtEl>
                                          <p:spTgt spid="60"/>
                                        </p:tgtEl>
                                        <p:attrNameLst>
                                          <p:attrName>ppt_x</p:attrName>
                                          <p:attrName>ppt_y</p:attrName>
                                        </p:attrNameLst>
                                      </p:cBhvr>
                                      <p:rCtr x="13854" y="-11173"/>
                                    </p:animMotion>
                                  </p:childTnLst>
                                </p:cTn>
                              </p:par>
                              <p:par>
                                <p:cTn id="16" presetID="42" presetClass="path" presetSubtype="0" accel="50000" decel="50000" fill="hold" nodeType="withEffect">
                                  <p:stCondLst>
                                    <p:cond delay="0"/>
                                  </p:stCondLst>
                                  <p:childTnLst>
                                    <p:animMotion origin="layout" path="M 1.38889E-6 -2.09877E-6 L 0.2092 -0.3145 " pathEditMode="relative" rAng="0" ptsTypes="AA">
                                      <p:cBhvr>
                                        <p:cTn id="17" dur="2000" fill="hold"/>
                                        <p:tgtEl>
                                          <p:spTgt spid="61"/>
                                        </p:tgtEl>
                                        <p:attrNameLst>
                                          <p:attrName>ppt_x</p:attrName>
                                          <p:attrName>ppt_y</p:attrName>
                                        </p:attrNameLst>
                                      </p:cBhvr>
                                      <p:rCtr x="10451" y="-15741"/>
                                    </p:animMotion>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59"/>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60"/>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61"/>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125"/>
                                        </p:tgtEl>
                                        <p:attrNameLst>
                                          <p:attrName>style.visibility</p:attrName>
                                        </p:attrNameLst>
                                      </p:cBhvr>
                                      <p:to>
                                        <p:strVal val="visible"/>
                                      </p:to>
                                    </p:set>
                                  </p:childTnLst>
                                </p:cTn>
                              </p:par>
                            </p:childTnLst>
                          </p:cTn>
                        </p:par>
                        <p:par>
                          <p:cTn id="38" fill="hold">
                            <p:stCondLst>
                              <p:cond delay="0"/>
                            </p:stCondLst>
                            <p:childTnLst>
                              <p:par>
                                <p:cTn id="39" presetID="42" presetClass="path" presetSubtype="0" accel="50000" decel="50000" fill="hold" nodeType="afterEffect">
                                  <p:stCondLst>
                                    <p:cond delay="0"/>
                                  </p:stCondLst>
                                  <p:childTnLst>
                                    <p:animMotion origin="layout" path="M -0.00313 -0.00463 L 0.15555 0.00185 " pathEditMode="relative" rAng="0" ptsTypes="AA">
                                      <p:cBhvr>
                                        <p:cTn id="40" dur="2000" fill="hold"/>
                                        <p:tgtEl>
                                          <p:spTgt spid="125"/>
                                        </p:tgtEl>
                                        <p:attrNameLst>
                                          <p:attrName>ppt_x</p:attrName>
                                          <p:attrName>ppt_y</p:attrName>
                                        </p:attrNameLst>
                                      </p:cBhvr>
                                      <p:rCtr x="7934" y="309"/>
                                    </p:animMotion>
                                  </p:childTnLst>
                                </p:cTn>
                              </p:par>
                            </p:childTnLst>
                          </p:cTn>
                        </p:par>
                        <p:par>
                          <p:cTn id="41" fill="hold">
                            <p:stCondLst>
                              <p:cond delay="2000"/>
                            </p:stCondLst>
                            <p:childTnLst>
                              <p:par>
                                <p:cTn id="42" presetID="42" presetClass="path" presetSubtype="0" accel="50000" decel="50000" fill="hold" nodeType="afterEffect">
                                  <p:stCondLst>
                                    <p:cond delay="0"/>
                                  </p:stCondLst>
                                  <p:childTnLst>
                                    <p:animMotion origin="layout" path="M 0.15555 0.00185 L 0.30868 -0.275 " pathEditMode="relative" rAng="0" ptsTypes="AA">
                                      <p:cBhvr>
                                        <p:cTn id="43" dur="2000" fill="hold"/>
                                        <p:tgtEl>
                                          <p:spTgt spid="125"/>
                                        </p:tgtEl>
                                        <p:attrNameLst>
                                          <p:attrName>ppt_x</p:attrName>
                                          <p:attrName>ppt_y</p:attrName>
                                        </p:attrNameLst>
                                      </p:cBhvr>
                                      <p:rCtr x="7656" y="-13858"/>
                                    </p:animMotion>
                                  </p:childTnLst>
                                </p:cTn>
                              </p:par>
                            </p:childTnLst>
                          </p:cTn>
                        </p:par>
                        <p:par>
                          <p:cTn id="44" fill="hold">
                            <p:stCondLst>
                              <p:cond delay="4000"/>
                            </p:stCondLst>
                            <p:childTnLst>
                              <p:par>
                                <p:cTn id="45" presetID="1" presetClass="exit" presetSubtype="0" fill="hold" nodeType="afterEffect">
                                  <p:stCondLst>
                                    <p:cond delay="0"/>
                                  </p:stCondLst>
                                  <p:childTnLst>
                                    <p:set>
                                      <p:cBhvr>
                                        <p:cTn id="46" dur="1" fill="hold">
                                          <p:stCondLst>
                                            <p:cond delay="0"/>
                                          </p:stCondLst>
                                        </p:cTn>
                                        <p:tgtEl>
                                          <p:spTgt spid="125"/>
                                        </p:tgtEl>
                                        <p:attrNameLst>
                                          <p:attrName>style.visibility</p:attrName>
                                        </p:attrNameLst>
                                      </p:cBhvr>
                                      <p:to>
                                        <p:strVal val="hidden"/>
                                      </p:to>
                                    </p:set>
                                  </p:childTnLst>
                                </p:cTn>
                              </p:par>
                            </p:childTnLst>
                          </p:cTn>
                        </p:par>
                        <p:par>
                          <p:cTn id="47" fill="hold">
                            <p:stCondLst>
                              <p:cond delay="4000"/>
                            </p:stCondLst>
                            <p:childTnLst>
                              <p:par>
                                <p:cTn id="48" presetID="1" presetClass="entr" presetSubtype="0" fill="hold" nodeType="afterEffect">
                                  <p:stCondLst>
                                    <p:cond delay="0"/>
                                  </p:stCondLst>
                                  <p:childTnLst>
                                    <p:set>
                                      <p:cBhvr>
                                        <p:cTn id="49" dur="1" fill="hold">
                                          <p:stCondLst>
                                            <p:cond delay="0"/>
                                          </p:stCondLst>
                                        </p:cTn>
                                        <p:tgtEl>
                                          <p:spTgt spid="126"/>
                                        </p:tgtEl>
                                        <p:attrNameLst>
                                          <p:attrName>style.visibility</p:attrName>
                                        </p:attrNameLst>
                                      </p:cBhvr>
                                      <p:to>
                                        <p:strVal val="visible"/>
                                      </p:to>
                                    </p:set>
                                  </p:childTnLst>
                                </p:cTn>
                              </p:par>
                            </p:childTnLst>
                          </p:cTn>
                        </p:par>
                        <p:par>
                          <p:cTn id="50" fill="hold">
                            <p:stCondLst>
                              <p:cond delay="4000"/>
                            </p:stCondLst>
                            <p:childTnLst>
                              <p:par>
                                <p:cTn id="51" presetID="42" presetClass="path" presetSubtype="0" accel="50000" decel="50000" fill="hold" nodeType="afterEffect">
                                  <p:stCondLst>
                                    <p:cond delay="0"/>
                                  </p:stCondLst>
                                  <p:childTnLst>
                                    <p:animMotion origin="layout" path="M 2.5E-6 -3.45679E-6 L 0.08489 0.0071 " pathEditMode="relative" rAng="0" ptsTypes="AA">
                                      <p:cBhvr>
                                        <p:cTn id="52" dur="2000" fill="hold"/>
                                        <p:tgtEl>
                                          <p:spTgt spid="126"/>
                                        </p:tgtEl>
                                        <p:attrNameLst>
                                          <p:attrName>ppt_x</p:attrName>
                                          <p:attrName>ppt_y</p:attrName>
                                        </p:attrNameLst>
                                      </p:cBhvr>
                                      <p:rCtr x="4236" y="340"/>
                                    </p:animMotion>
                                  </p:childTnLst>
                                </p:cTn>
                              </p:par>
                            </p:childTnLst>
                          </p:cTn>
                        </p:par>
                        <p:par>
                          <p:cTn id="53" fill="hold">
                            <p:stCondLst>
                              <p:cond delay="6000"/>
                            </p:stCondLst>
                            <p:childTnLst>
                              <p:par>
                                <p:cTn id="54" presetID="42" presetClass="path" presetSubtype="0" accel="50000" decel="50000" fill="hold" nodeType="afterEffect">
                                  <p:stCondLst>
                                    <p:cond delay="0"/>
                                  </p:stCondLst>
                                  <p:childTnLst>
                                    <p:animMotion origin="layout" path="M 0.0849 0.0071 L 0.0849 0.37747 " pathEditMode="relative" rAng="0" ptsTypes="AA">
                                      <p:cBhvr>
                                        <p:cTn id="55" dur="2000" fill="hold"/>
                                        <p:tgtEl>
                                          <p:spTgt spid="126"/>
                                        </p:tgtEl>
                                        <p:attrNameLst>
                                          <p:attrName>ppt_x</p:attrName>
                                          <p:attrName>ppt_y</p:attrName>
                                        </p:attrNameLst>
                                      </p:cBhvr>
                                      <p:rCtr x="0" y="18519"/>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nodeType="clickEffect">
                                  <p:stCondLst>
                                    <p:cond delay="0"/>
                                  </p:stCondLst>
                                  <p:childTnLst>
                                    <p:animMotion origin="layout" path="M 0.0849 0.37782 L 0.33334 0.37813 " pathEditMode="relative" rAng="0" ptsTypes="AA">
                                      <p:cBhvr>
                                        <p:cTn id="59" dur="2000" fill="hold"/>
                                        <p:tgtEl>
                                          <p:spTgt spid="126"/>
                                        </p:tgtEl>
                                        <p:attrNameLst>
                                          <p:attrName>ppt_x</p:attrName>
                                          <p:attrName>ppt_y</p:attrName>
                                        </p:attrNameLst>
                                      </p:cBhvr>
                                      <p:rCtr x="12413" y="0"/>
                                    </p:animMotion>
                                  </p:childTnLst>
                                </p:cTn>
                              </p:par>
                            </p:childTnLst>
                          </p:cTn>
                        </p:par>
                        <p:par>
                          <p:cTn id="60" fill="hold">
                            <p:stCondLst>
                              <p:cond delay="2000"/>
                            </p:stCondLst>
                            <p:childTnLst>
                              <p:par>
                                <p:cTn id="61" presetID="1" presetClass="exit" presetSubtype="0" fill="hold" nodeType="afterEffect">
                                  <p:stCondLst>
                                    <p:cond delay="0"/>
                                  </p:stCondLst>
                                  <p:childTnLst>
                                    <p:set>
                                      <p:cBhvr>
                                        <p:cTn id="62" dur="1" fill="hold">
                                          <p:stCondLst>
                                            <p:cond delay="0"/>
                                          </p:stCondLst>
                                        </p:cTn>
                                        <p:tgtEl>
                                          <p:spTgt spid="1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882" y="4844356"/>
            <a:ext cx="12434711" cy="2253791"/>
          </a:xfrm>
          <a:prstGeom prst="rect">
            <a:avLst/>
          </a:prstGeom>
          <a:solidFill>
            <a:srgbClr val="0072C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prstClr val="white"/>
              </a:solidFill>
            </a:endParaRPr>
          </a:p>
        </p:txBody>
      </p:sp>
      <p:sp>
        <p:nvSpPr>
          <p:cNvPr id="22" name="Title 1"/>
          <p:cNvSpPr txBox="1">
            <a:spLocks/>
          </p:cNvSpPr>
          <p:nvPr/>
        </p:nvSpPr>
        <p:spPr>
          <a:xfrm>
            <a:off x="1037107" y="3993861"/>
            <a:ext cx="10465882" cy="746873"/>
          </a:xfrm>
          <a:prstGeom prst="rect">
            <a:avLst/>
          </a:prstGeom>
        </p:spPr>
        <p:txBody>
          <a:bodyPr vert="horz" lIns="93273" tIns="46637" rIns="93273" bIns="46637" rtlCol="0" anchor="ctr">
            <a:noAutofit/>
          </a:bodyPr>
          <a:lstStyle>
            <a:lvl1pPr algn="l" defTabSz="685891" rtl="0" eaLnBrk="1" latinLnBrk="0" hangingPunct="1">
              <a:spcBef>
                <a:spcPct val="0"/>
              </a:spcBef>
              <a:buNone/>
              <a:defRPr sz="2400" kern="1200" baseline="0">
                <a:solidFill>
                  <a:srgbClr val="0D77B6"/>
                </a:solidFill>
                <a:latin typeface="Segoe UI Light" pitchFamily="34" charset="0"/>
                <a:ea typeface="+mj-ea"/>
                <a:cs typeface="+mj-cs"/>
              </a:defRPr>
            </a:lvl1pPr>
          </a:lstStyle>
          <a:p>
            <a:r>
              <a:rPr lang="en-US" sz="3264" dirty="0">
                <a:solidFill>
                  <a:srgbClr val="0072C6"/>
                </a:solidFill>
              </a:rPr>
              <a:t>EDI Capabilities</a:t>
            </a:r>
          </a:p>
        </p:txBody>
      </p:sp>
      <p:sp>
        <p:nvSpPr>
          <p:cNvPr id="23" name="Subtitle 2"/>
          <p:cNvSpPr txBox="1">
            <a:spLocks/>
          </p:cNvSpPr>
          <p:nvPr/>
        </p:nvSpPr>
        <p:spPr>
          <a:xfrm>
            <a:off x="1037107" y="4947979"/>
            <a:ext cx="10465882" cy="1657961"/>
          </a:xfrm>
          <a:prstGeom prst="rect">
            <a:avLst/>
          </a:prstGeom>
        </p:spPr>
        <p:txBody>
          <a:bodyPr/>
          <a:lstStyle>
            <a:lvl1pPr marL="0" indent="0" algn="l" defTabSz="685891" rtl="0" eaLnBrk="1" latinLnBrk="0" hangingPunct="1">
              <a:spcBef>
                <a:spcPct val="20000"/>
              </a:spcBef>
              <a:buFont typeface="Arial" pitchFamily="34" charset="0"/>
              <a:buNone/>
              <a:defRPr sz="2400" kern="1200">
                <a:solidFill>
                  <a:schemeClr val="bg1"/>
                </a:solidFill>
                <a:latin typeface="Segoe UI Light" pitchFamily="34" charset="0"/>
                <a:ea typeface="+mn-ea"/>
                <a:cs typeface="+mn-cs"/>
              </a:defRPr>
            </a:lvl1pPr>
            <a:lvl2pPr marL="457200" indent="0" algn="ctr" defTabSz="685891"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2pPr>
            <a:lvl3pPr marL="914400" indent="0" algn="ctr" defTabSz="685891"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3pPr>
            <a:lvl4pPr marL="1371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4pPr>
            <a:lvl5pPr marL="18288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5pPr>
            <a:lvl6pPr marL="22860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fontAlgn="ctr"/>
            <a:r>
              <a:rPr lang="en-US" sz="2448" b="1" dirty="0" smtClean="0">
                <a:solidFill>
                  <a:prstClr val="white"/>
                </a:solidFill>
              </a:rPr>
              <a:t>Electronic Data Interchange (EDI)</a:t>
            </a:r>
            <a:r>
              <a:rPr lang="en-US" sz="2448" dirty="0" smtClean="0">
                <a:solidFill>
                  <a:prstClr val="white"/>
                </a:solidFill>
              </a:rPr>
              <a:t> targeted at business-to-business (B2B) scenarios in the form of a finished service built for trading partner management.</a:t>
            </a:r>
            <a:endParaRPr lang="en-US" sz="2448" dirty="0">
              <a:solidFill>
                <a:prstClr val="white"/>
              </a:solidFill>
            </a:endParaRPr>
          </a:p>
        </p:txBody>
      </p:sp>
      <p:grpSp>
        <p:nvGrpSpPr>
          <p:cNvPr id="24" name="Group 23"/>
          <p:cNvGrpSpPr/>
          <p:nvPr/>
        </p:nvGrpSpPr>
        <p:grpSpPr>
          <a:xfrm>
            <a:off x="6046223" y="940964"/>
            <a:ext cx="5710308" cy="2486941"/>
            <a:chOff x="2985452" y="1941064"/>
            <a:chExt cx="6424674" cy="2798059"/>
          </a:xfrm>
        </p:grpSpPr>
        <p:sp>
          <p:nvSpPr>
            <p:cNvPr id="25" name="Rectangle 24"/>
            <p:cNvSpPr/>
            <p:nvPr/>
          </p:nvSpPr>
          <p:spPr bwMode="auto">
            <a:xfrm>
              <a:off x="3157429" y="1941066"/>
              <a:ext cx="2949455" cy="279805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rPr>
                <a:t>B2B comm</a:t>
              </a:r>
            </a:p>
          </p:txBody>
        </p:sp>
        <p:sp>
          <p:nvSpPr>
            <p:cNvPr id="26" name="Rectangle 25"/>
            <p:cNvSpPr/>
            <p:nvPr/>
          </p:nvSpPr>
          <p:spPr bwMode="auto">
            <a:xfrm>
              <a:off x="6460671" y="1941064"/>
              <a:ext cx="2949455" cy="279805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rPr>
                <a:t>Portal</a:t>
              </a:r>
            </a:p>
          </p:txBody>
        </p:sp>
        <p:pic>
          <p:nvPicPr>
            <p:cNvPr id="27" name="Picture 8" descr="\\MAGNUM\Projects\Microsoft\Cloud Power FY12\Design\Icons\PNGs\Partner.png"/>
            <p:cNvPicPr>
              <a:picLocks noChangeAspect="1" noChangeArrowheads="1"/>
            </p:cNvPicPr>
            <p:nvPr/>
          </p:nvPicPr>
          <p:blipFill>
            <a:blip r:embed="rId3" cstate="print">
              <a:lum bright="100000"/>
            </a:blip>
            <a:srcRect/>
            <a:stretch>
              <a:fillRect/>
            </a:stretch>
          </p:blipFill>
          <p:spPr bwMode="auto">
            <a:xfrm>
              <a:off x="4418012" y="2133600"/>
              <a:ext cx="1828800" cy="1828800"/>
            </a:xfrm>
            <a:prstGeom prst="rect">
              <a:avLst/>
            </a:prstGeom>
            <a:noFill/>
          </p:spPr>
        </p:pic>
        <p:pic>
          <p:nvPicPr>
            <p:cNvPr id="28" name="Picture 8" descr="\\MAGNUM\Projects\Microsoft\Cloud Power FY12\Design\Icons\PNGs\Partner.png"/>
            <p:cNvPicPr>
              <a:picLocks noChangeAspect="1" noChangeArrowheads="1"/>
            </p:cNvPicPr>
            <p:nvPr/>
          </p:nvPicPr>
          <p:blipFill>
            <a:blip r:embed="rId3" cstate="print">
              <a:lum bright="100000"/>
            </a:blip>
            <a:srcRect/>
            <a:stretch>
              <a:fillRect/>
            </a:stretch>
          </p:blipFill>
          <p:spPr bwMode="auto">
            <a:xfrm>
              <a:off x="2985452" y="2133600"/>
              <a:ext cx="1828800" cy="1828800"/>
            </a:xfrm>
            <a:prstGeom prst="rect">
              <a:avLst/>
            </a:prstGeom>
            <a:noFill/>
          </p:spPr>
        </p:pic>
        <p:pic>
          <p:nvPicPr>
            <p:cNvPr id="29" name="Picture 2" descr="\\MAGNUM\Projects\Microsoft\Cloud Power FY12\Design\ICONS_PNG\Devices.png"/>
            <p:cNvPicPr>
              <a:picLocks noChangeAspect="1" noChangeArrowheads="1"/>
            </p:cNvPicPr>
            <p:nvPr/>
          </p:nvPicPr>
          <p:blipFill>
            <a:blip r:embed="rId4" cstate="print">
              <a:lum bright="100000"/>
            </a:blip>
            <a:srcRect l="50000" r="2000" b="50000"/>
            <a:stretch>
              <a:fillRect/>
            </a:stretch>
          </p:blipFill>
          <p:spPr bwMode="auto">
            <a:xfrm>
              <a:off x="7020998" y="2113272"/>
              <a:ext cx="1828800" cy="1905000"/>
            </a:xfrm>
            <a:prstGeom prst="rect">
              <a:avLst/>
            </a:prstGeom>
            <a:noFill/>
            <a:ln>
              <a:noFill/>
            </a:ln>
          </p:spPr>
        </p:pic>
      </p:grpSp>
    </p:spTree>
    <p:extLst>
      <p:ext uri="{BB962C8B-B14F-4D97-AF65-F5344CB8AC3E}">
        <p14:creationId xmlns:p14="http://schemas.microsoft.com/office/powerpoint/2010/main" val="36122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it-IT" dirty="0"/>
              <a:t>EDI </a:t>
            </a:r>
            <a:r>
              <a:rPr lang="it-IT" dirty="0" smtClean="0"/>
              <a:t>Service</a:t>
            </a:r>
            <a:br>
              <a:rPr lang="it-IT" dirty="0" smtClean="0"/>
            </a:br>
            <a:r>
              <a:rPr lang="it-IT" dirty="0" smtClean="0"/>
              <a:t>Order </a:t>
            </a:r>
            <a:r>
              <a:rPr lang="it-IT" dirty="0"/>
              <a:t>Processing Scenario</a:t>
            </a:r>
            <a:endParaRPr lang="pt-PT" dirty="0"/>
          </a:p>
        </p:txBody>
      </p:sp>
      <p:sp>
        <p:nvSpPr>
          <p:cNvPr id="6" name="Slide Number Placeholder 5"/>
          <p:cNvSpPr>
            <a:spLocks noGrp="1"/>
          </p:cNvSpPr>
          <p:nvPr>
            <p:ph type="sldNum" sz="quarter" idx="4294967295"/>
          </p:nvPr>
        </p:nvSpPr>
        <p:spPr>
          <a:xfrm>
            <a:off x="9534525" y="6359525"/>
            <a:ext cx="2901950" cy="246063"/>
          </a:xfrm>
          <a:prstGeom prst="rect">
            <a:avLst/>
          </a:prstGeom>
        </p:spPr>
        <p:txBody>
          <a:bodyPr/>
          <a:lstStyle/>
          <a:p>
            <a:fld id="{406BA5C3-4A3D-4FA7-8EA0-AB15012EA744}" type="slidenum">
              <a:rPr lang="pt-PT" smtClean="0">
                <a:solidFill>
                  <a:srgbClr val="FFFFFF"/>
                </a:solidFill>
              </a:rPr>
              <a:pPr/>
              <a:t>15</a:t>
            </a:fld>
            <a:endParaRPr lang="pt-PT" dirty="0">
              <a:solidFill>
                <a:srgbClr val="FFFFFF"/>
              </a:solidFill>
            </a:endParaRPr>
          </a:p>
        </p:txBody>
      </p:sp>
      <p:sp>
        <p:nvSpPr>
          <p:cNvPr id="7" name="Rectangle 6"/>
          <p:cNvSpPr/>
          <p:nvPr/>
        </p:nvSpPr>
        <p:spPr>
          <a:xfrm>
            <a:off x="4067500" y="4497167"/>
            <a:ext cx="5841208" cy="2116006"/>
          </a:xfrm>
          <a:prstGeom prst="rect">
            <a:avLst/>
          </a:prstGeom>
          <a:solidFill>
            <a:schemeClr val="accent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43493"/>
            <a:endParaRPr lang="en-US" sz="2176" dirty="0">
              <a:solidFill>
                <a:srgbClr val="FFFFFF"/>
              </a:solidFill>
              <a:latin typeface="Segoe UI Light" pitchFamily="34" charset="0"/>
            </a:endParaRPr>
          </a:p>
          <a:p>
            <a:pPr algn="ctr" defTabSz="1243493"/>
            <a:endParaRPr lang="en-US" sz="2176" dirty="0">
              <a:solidFill>
                <a:srgbClr val="FFFFFF"/>
              </a:solidFill>
              <a:latin typeface="Segoe UI Light" pitchFamily="34" charset="0"/>
            </a:endParaRPr>
          </a:p>
          <a:p>
            <a:pPr algn="ctr" defTabSz="1243493"/>
            <a:endParaRPr lang="en-US" sz="2176" dirty="0">
              <a:solidFill>
                <a:srgbClr val="FFFFFF"/>
              </a:solidFill>
              <a:latin typeface="Segoe UI Light" pitchFamily="34" charset="0"/>
            </a:endParaRPr>
          </a:p>
          <a:p>
            <a:pPr algn="ctr" defTabSz="1243493"/>
            <a:endParaRPr lang="en-US" sz="2176" dirty="0">
              <a:solidFill>
                <a:srgbClr val="292929">
                  <a:lumMod val="65000"/>
                  <a:lumOff val="35000"/>
                </a:srgbClr>
              </a:solidFill>
              <a:latin typeface="Segoe UI Light" pitchFamily="34" charset="0"/>
            </a:endParaRPr>
          </a:p>
          <a:p>
            <a:pPr algn="r" defTabSz="1243493"/>
            <a:endParaRPr lang="en-US" sz="2176" dirty="0">
              <a:solidFill>
                <a:srgbClr val="C00000"/>
              </a:solidFill>
              <a:latin typeface="Segoe UI Light" pitchFamily="34" charset="0"/>
            </a:endParaRPr>
          </a:p>
          <a:p>
            <a:pPr algn="r" defTabSz="1243493"/>
            <a:endParaRPr lang="en-US" sz="2176" dirty="0">
              <a:solidFill>
                <a:srgbClr val="C00000"/>
              </a:solidFill>
              <a:latin typeface="Segoe UI Light" pitchFamily="34" charset="0"/>
            </a:endParaRPr>
          </a:p>
        </p:txBody>
      </p:sp>
      <p:pic>
        <p:nvPicPr>
          <p:cNvPr id="8" name="Picture 2" descr="C:\Users\chrisw\Desktop\Cloud Services 3.png"/>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4801182" y="-197983"/>
            <a:ext cx="6310371" cy="435110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67500" y="4481622"/>
            <a:ext cx="2095162" cy="1303972"/>
          </a:xfrm>
          <a:prstGeom prst="rect">
            <a:avLst/>
          </a:prstGeom>
          <a:solidFill>
            <a:schemeClr val="tx2"/>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defTabSz="1243493" fontAlgn="auto">
              <a:spcBef>
                <a:spcPts val="0"/>
              </a:spcBef>
              <a:spcAft>
                <a:spcPts val="0"/>
              </a:spcAft>
            </a:pPr>
            <a:r>
              <a:rPr lang="en-US" sz="2176" dirty="0">
                <a:solidFill>
                  <a:srgbClr val="FFFFFF"/>
                </a:solidFill>
                <a:latin typeface="Segoe UI Light" pitchFamily="34" charset="0"/>
              </a:rPr>
              <a:t>Sales Dashboard</a:t>
            </a:r>
          </a:p>
          <a:p>
            <a:pPr defTabSz="1243493" fontAlgn="auto">
              <a:spcBef>
                <a:spcPts val="0"/>
              </a:spcBef>
              <a:spcAft>
                <a:spcPts val="0"/>
              </a:spcAft>
            </a:pPr>
            <a:r>
              <a:rPr lang="en-US" sz="2176" dirty="0">
                <a:solidFill>
                  <a:srgbClr val="FFFFFF"/>
                </a:solidFill>
                <a:latin typeface="Segoe UI Light" pitchFamily="34" charset="0"/>
              </a:rPr>
              <a:t>(ASP .NET)</a:t>
            </a:r>
          </a:p>
        </p:txBody>
      </p:sp>
      <p:sp>
        <p:nvSpPr>
          <p:cNvPr id="12" name="Rectangle 11"/>
          <p:cNvSpPr/>
          <p:nvPr/>
        </p:nvSpPr>
        <p:spPr>
          <a:xfrm>
            <a:off x="7787013" y="4497166"/>
            <a:ext cx="2121694" cy="1303972"/>
          </a:xfrm>
          <a:prstGeom prst="rect">
            <a:avLst/>
          </a:prstGeom>
          <a:solidFill>
            <a:schemeClr val="tx2"/>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defTabSz="1243493" fontAlgn="auto">
              <a:spcBef>
                <a:spcPts val="0"/>
              </a:spcBef>
              <a:spcAft>
                <a:spcPts val="0"/>
              </a:spcAft>
            </a:pPr>
            <a:r>
              <a:rPr lang="en-US" sz="2176" dirty="0">
                <a:solidFill>
                  <a:srgbClr val="FFFFFF"/>
                </a:solidFill>
                <a:latin typeface="Segoe UI Light" pitchFamily="34" charset="0"/>
              </a:rPr>
              <a:t>Order Management LOB System</a:t>
            </a:r>
          </a:p>
        </p:txBody>
      </p:sp>
      <p:cxnSp>
        <p:nvCxnSpPr>
          <p:cNvPr id="13" name="Straight Arrow Connector 12"/>
          <p:cNvCxnSpPr>
            <a:stCxn id="9" idx="3"/>
            <a:endCxn id="12" idx="1"/>
          </p:cNvCxnSpPr>
          <p:nvPr/>
        </p:nvCxnSpPr>
        <p:spPr>
          <a:xfrm>
            <a:off x="6162661" y="5133608"/>
            <a:ext cx="1624351" cy="15543"/>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29"/>
          <p:cNvSpPr txBox="1"/>
          <p:nvPr/>
        </p:nvSpPr>
        <p:spPr>
          <a:xfrm>
            <a:off x="5294305" y="3440080"/>
            <a:ext cx="1511125" cy="343492"/>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defTabSz="1243493" fontAlgn="auto">
              <a:spcBef>
                <a:spcPts val="0"/>
              </a:spcBef>
              <a:spcAft>
                <a:spcPts val="0"/>
              </a:spcAft>
            </a:pPr>
            <a:r>
              <a:rPr lang="en-US" sz="1632" b="1" dirty="0">
                <a:gradFill>
                  <a:gsLst>
                    <a:gs pos="0">
                      <a:srgbClr val="EEECE1"/>
                    </a:gs>
                    <a:gs pos="100000">
                      <a:srgbClr val="EEECE1"/>
                    </a:gs>
                  </a:gsLst>
                  <a:lin ang="16200000" scaled="1"/>
                </a:gradFill>
                <a:latin typeface="Segoe UI Light" pitchFamily="34" charset="0"/>
              </a:rPr>
              <a:t>Orders</a:t>
            </a:r>
          </a:p>
        </p:txBody>
      </p:sp>
      <p:cxnSp>
        <p:nvCxnSpPr>
          <p:cNvPr id="15" name="Straight Arrow Connector 14"/>
          <p:cNvCxnSpPr>
            <a:stCxn id="22" idx="3"/>
            <a:endCxn id="16" idx="1"/>
          </p:cNvCxnSpPr>
          <p:nvPr/>
        </p:nvCxnSpPr>
        <p:spPr>
          <a:xfrm flipV="1">
            <a:off x="2453283" y="3064230"/>
            <a:ext cx="2783966" cy="2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237250" y="2754525"/>
            <a:ext cx="1568181" cy="619410"/>
          </a:xfrm>
          <a:prstGeom prst="rect">
            <a:avLst/>
          </a:prstGeom>
          <a:solidFill>
            <a:srgbClr val="4BACC6"/>
          </a:solidFill>
          <a:ln>
            <a:noFill/>
          </a:ln>
          <a:effectLst/>
        </p:spPr>
        <p:style>
          <a:lnRef idx="1">
            <a:schemeClr val="accent5"/>
          </a:lnRef>
          <a:fillRef idx="2">
            <a:schemeClr val="accent5"/>
          </a:fillRef>
          <a:effectRef idx="1">
            <a:schemeClr val="accent5"/>
          </a:effectRef>
          <a:fontRef idx="minor">
            <a:schemeClr val="dk1"/>
          </a:fontRef>
        </p:style>
        <p:txBody>
          <a:bodyPr rtlCol="0" anchor="b"/>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defTabSz="1243493" fontAlgn="auto">
              <a:spcBef>
                <a:spcPts val="0"/>
              </a:spcBef>
              <a:spcAft>
                <a:spcPts val="0"/>
              </a:spcAft>
            </a:pPr>
            <a:r>
              <a:rPr lang="en-US" sz="2176" dirty="0">
                <a:gradFill>
                  <a:gsLst>
                    <a:gs pos="0">
                      <a:srgbClr val="EEECE1"/>
                    </a:gs>
                    <a:gs pos="100000">
                      <a:srgbClr val="EEECE1"/>
                    </a:gs>
                  </a:gsLst>
                  <a:lin ang="5400000" scaled="0"/>
                </a:gradFill>
                <a:latin typeface="Segoe UI Light" pitchFamily="34" charset="0"/>
              </a:rPr>
              <a:t>EDI Bridge</a:t>
            </a:r>
          </a:p>
        </p:txBody>
      </p:sp>
      <p:sp>
        <p:nvSpPr>
          <p:cNvPr id="17" name="Rectangle 16"/>
          <p:cNvSpPr/>
          <p:nvPr/>
        </p:nvSpPr>
        <p:spPr>
          <a:xfrm>
            <a:off x="7376720" y="2687571"/>
            <a:ext cx="2792984" cy="752509"/>
          </a:xfrm>
          <a:prstGeom prst="rect">
            <a:avLst/>
          </a:prstGeom>
          <a:solidFill>
            <a:srgbClr val="4BACC6"/>
          </a:solidFill>
          <a:ln>
            <a:noFill/>
          </a:ln>
          <a:effectLst/>
        </p:spPr>
        <p:style>
          <a:lnRef idx="1">
            <a:schemeClr val="accent5"/>
          </a:lnRef>
          <a:fillRef idx="2">
            <a:schemeClr val="accent5"/>
          </a:fillRef>
          <a:effectRef idx="1">
            <a:schemeClr val="accent5"/>
          </a:effectRef>
          <a:fontRef idx="minor">
            <a:schemeClr val="dk1"/>
          </a:fontRef>
        </p:style>
        <p:txBody>
          <a:bodyPr rtlCol="0" anchor="b"/>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defTabSz="1243493" fontAlgn="auto">
              <a:spcBef>
                <a:spcPts val="0"/>
              </a:spcBef>
              <a:spcAft>
                <a:spcPts val="0"/>
              </a:spcAft>
            </a:pPr>
            <a:r>
              <a:rPr lang="en-US" sz="2176" dirty="0">
                <a:gradFill>
                  <a:gsLst>
                    <a:gs pos="0">
                      <a:srgbClr val="EEECE1"/>
                    </a:gs>
                    <a:gs pos="100000">
                      <a:srgbClr val="EEECE1"/>
                    </a:gs>
                  </a:gsLst>
                  <a:lin ang="5400000" scaled="0"/>
                </a:gradFill>
                <a:latin typeface="Segoe UI Light" pitchFamily="34" charset="0"/>
              </a:rPr>
              <a:t>Service Bus</a:t>
            </a:r>
          </a:p>
          <a:p>
            <a:pPr defTabSz="1243493" fontAlgn="auto">
              <a:spcBef>
                <a:spcPts val="0"/>
              </a:spcBef>
              <a:spcAft>
                <a:spcPts val="0"/>
              </a:spcAft>
            </a:pPr>
            <a:r>
              <a:rPr lang="en-US" sz="2176" dirty="0">
                <a:gradFill>
                  <a:gsLst>
                    <a:gs pos="0">
                      <a:srgbClr val="EEECE1"/>
                    </a:gs>
                    <a:gs pos="100000">
                      <a:srgbClr val="EEECE1"/>
                    </a:gs>
                  </a:gsLst>
                  <a:lin ang="5400000" scaled="0"/>
                </a:gradFill>
                <a:latin typeface="Segoe UI Light" pitchFamily="34" charset="0"/>
              </a:rPr>
              <a:t>Hybrid Connectivity</a:t>
            </a:r>
          </a:p>
        </p:txBody>
      </p:sp>
      <p:sp>
        <p:nvSpPr>
          <p:cNvPr id="18" name="Rectangle 17"/>
          <p:cNvSpPr/>
          <p:nvPr/>
        </p:nvSpPr>
        <p:spPr>
          <a:xfrm>
            <a:off x="7000621" y="1692336"/>
            <a:ext cx="1572786" cy="619410"/>
          </a:xfrm>
          <a:prstGeom prst="rect">
            <a:avLst/>
          </a:prstGeom>
          <a:solidFill>
            <a:srgbClr val="4BACC6"/>
          </a:solidFill>
          <a:ln>
            <a:noFill/>
          </a:ln>
          <a:effectLst/>
        </p:spPr>
        <p:style>
          <a:lnRef idx="1">
            <a:schemeClr val="accent5"/>
          </a:lnRef>
          <a:fillRef idx="2">
            <a:schemeClr val="accent5"/>
          </a:fillRef>
          <a:effectRef idx="1">
            <a:schemeClr val="accent5"/>
          </a:effectRef>
          <a:fontRef idx="minor">
            <a:schemeClr val="dk1"/>
          </a:fontRef>
        </p:style>
        <p:txBody>
          <a:bodyPr rtlCol="0" anchor="b"/>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defTabSz="1243493" fontAlgn="auto">
              <a:spcBef>
                <a:spcPts val="0"/>
              </a:spcBef>
              <a:spcAft>
                <a:spcPts val="0"/>
              </a:spcAft>
            </a:pPr>
            <a:r>
              <a:rPr lang="en-US" sz="2176" dirty="0">
                <a:gradFill>
                  <a:gsLst>
                    <a:gs pos="0">
                      <a:srgbClr val="EEECE1"/>
                    </a:gs>
                    <a:gs pos="100000">
                      <a:srgbClr val="EEECE1"/>
                    </a:gs>
                  </a:gsLst>
                  <a:lin ang="5400000" scaled="0"/>
                </a:gradFill>
                <a:latin typeface="Segoe UI Light" pitchFamily="34" charset="0"/>
              </a:rPr>
              <a:t>TPM Portal</a:t>
            </a:r>
          </a:p>
        </p:txBody>
      </p:sp>
      <p:cxnSp>
        <p:nvCxnSpPr>
          <p:cNvPr id="19" name="Straight Arrow Connector 18"/>
          <p:cNvCxnSpPr>
            <a:endCxn id="12" idx="0"/>
          </p:cNvCxnSpPr>
          <p:nvPr/>
        </p:nvCxnSpPr>
        <p:spPr>
          <a:xfrm>
            <a:off x="8847860" y="3440081"/>
            <a:ext cx="1" cy="105708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543314" y="1528433"/>
            <a:ext cx="0" cy="4886299"/>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67500" y="5988106"/>
            <a:ext cx="3786091" cy="552487"/>
          </a:xfrm>
          <a:prstGeom prst="rect">
            <a:avLst/>
          </a:prstGeom>
          <a:noFill/>
        </p:spPr>
        <p:txBody>
          <a:bodyPr wrap="square" lIns="124347" tIns="124347" rIns="124347" bIns="124347" rtlCol="0">
            <a:spAutoFit/>
          </a:bodyPr>
          <a:lstStyle/>
          <a:p>
            <a:pPr defTabSz="1243493">
              <a:lnSpc>
                <a:spcPct val="90000"/>
              </a:lnSpc>
              <a:spcBef>
                <a:spcPct val="20000"/>
              </a:spcBef>
              <a:buSzPct val="90000"/>
            </a:pPr>
            <a:r>
              <a:rPr lang="en-US" sz="2176" dirty="0">
                <a:solidFill>
                  <a:srgbClr val="3397D3">
                    <a:alpha val="99000"/>
                  </a:srgbClr>
                </a:solidFill>
                <a:latin typeface="Segoe UI Light" pitchFamily="34" charset="0"/>
              </a:rPr>
              <a:t>Contoso</a:t>
            </a:r>
            <a:endParaRPr lang="en-IN" sz="2176" dirty="0" err="1">
              <a:solidFill>
                <a:srgbClr val="3397D3">
                  <a:alpha val="99000"/>
                </a:srgbClr>
              </a:solidFill>
              <a:latin typeface="Segoe UI Light" pitchFamily="34" charset="0"/>
            </a:endParaRPr>
          </a:p>
        </p:txBody>
      </p:sp>
      <p:sp>
        <p:nvSpPr>
          <p:cNvPr id="22" name="Rectangle 21"/>
          <p:cNvSpPr/>
          <p:nvPr/>
        </p:nvSpPr>
        <p:spPr>
          <a:xfrm>
            <a:off x="403653" y="2311746"/>
            <a:ext cx="2049630" cy="1505019"/>
          </a:xfrm>
          <a:prstGeom prst="rect">
            <a:avLst/>
          </a:prstGeom>
          <a:solidFill>
            <a:schemeClr val="accent6"/>
          </a:solidFill>
          <a:ln>
            <a:solidFill>
              <a:srgbClr val="0072C6"/>
            </a:solidFill>
          </a:ln>
          <a:effectLst/>
        </p:spPr>
        <p:style>
          <a:lnRef idx="1">
            <a:schemeClr val="accent4"/>
          </a:lnRef>
          <a:fillRef idx="2">
            <a:schemeClr val="accent4"/>
          </a:fillRef>
          <a:effectRef idx="1">
            <a:schemeClr val="accent4"/>
          </a:effectRef>
          <a:fontRef idx="minor">
            <a:schemeClr val="dk1"/>
          </a:fontRef>
        </p:style>
        <p:txBody>
          <a:bodyPr rtlCol="0" anchor="b"/>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defTabSz="1243493" fontAlgn="auto">
              <a:spcBef>
                <a:spcPts val="0"/>
              </a:spcBef>
              <a:spcAft>
                <a:spcPts val="0"/>
              </a:spcAft>
            </a:pPr>
            <a:r>
              <a:rPr lang="en-US" sz="2176" dirty="0">
                <a:solidFill>
                  <a:srgbClr val="FFFFFF"/>
                </a:solidFill>
                <a:latin typeface="Segoe UI Light" pitchFamily="34" charset="0"/>
              </a:rPr>
              <a:t>EDI App</a:t>
            </a:r>
          </a:p>
        </p:txBody>
      </p:sp>
      <p:sp>
        <p:nvSpPr>
          <p:cNvPr id="23" name="TextBox 22"/>
          <p:cNvSpPr txBox="1"/>
          <p:nvPr/>
        </p:nvSpPr>
        <p:spPr>
          <a:xfrm>
            <a:off x="403652" y="5988104"/>
            <a:ext cx="1492873" cy="552487"/>
          </a:xfrm>
          <a:prstGeom prst="rect">
            <a:avLst/>
          </a:prstGeom>
          <a:noFill/>
        </p:spPr>
        <p:txBody>
          <a:bodyPr wrap="none" lIns="124347" tIns="124347" rIns="124347" bIns="124347" rtlCol="0">
            <a:spAutoFit/>
          </a:bodyPr>
          <a:lstStyle/>
          <a:p>
            <a:pPr defTabSz="1243493">
              <a:lnSpc>
                <a:spcPct val="90000"/>
              </a:lnSpc>
              <a:spcBef>
                <a:spcPct val="20000"/>
              </a:spcBef>
              <a:buSzPct val="90000"/>
            </a:pPr>
            <a:r>
              <a:rPr lang="en-US" sz="2176" dirty="0">
                <a:solidFill>
                  <a:srgbClr val="3397D3">
                    <a:alpha val="99000"/>
                  </a:srgbClr>
                </a:solidFill>
                <a:latin typeface="Segoe UI Light" pitchFamily="34" charset="0"/>
              </a:rPr>
              <a:t>Northwind</a:t>
            </a:r>
          </a:p>
        </p:txBody>
      </p:sp>
      <p:cxnSp>
        <p:nvCxnSpPr>
          <p:cNvPr id="24" name="Straight Arrow Connector 23"/>
          <p:cNvCxnSpPr>
            <a:endCxn id="17" idx="1"/>
          </p:cNvCxnSpPr>
          <p:nvPr/>
        </p:nvCxnSpPr>
        <p:spPr>
          <a:xfrm>
            <a:off x="6797028" y="3063826"/>
            <a:ext cx="57969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5580" y="2771904"/>
            <a:ext cx="673982" cy="52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Group 25"/>
          <p:cNvGrpSpPr/>
          <p:nvPr/>
        </p:nvGrpSpPr>
        <p:grpSpPr>
          <a:xfrm>
            <a:off x="3981610" y="2304781"/>
            <a:ext cx="4473254" cy="2384962"/>
            <a:chOff x="5398824" y="5007430"/>
            <a:chExt cx="3948376" cy="2104570"/>
          </a:xfrm>
        </p:grpSpPr>
        <p:sp>
          <p:nvSpPr>
            <p:cNvPr id="27" name="Rectangle 26"/>
            <p:cNvSpPr/>
            <p:nvPr/>
          </p:nvSpPr>
          <p:spPr>
            <a:xfrm>
              <a:off x="5407207" y="5007430"/>
              <a:ext cx="3939993" cy="2104570"/>
            </a:xfrm>
            <a:prstGeom prst="rect">
              <a:avLst/>
            </a:prstGeom>
            <a:solidFill>
              <a:schemeClr val="tx2">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0843"/>
              <a:endParaRPr lang="en-US" sz="2176">
                <a:solidFill>
                  <a:prstClr val="white"/>
                </a:solidFill>
              </a:endParaRPr>
            </a:p>
          </p:txBody>
        </p:sp>
        <p:sp>
          <p:nvSpPr>
            <p:cNvPr id="28" name="TextBox 27"/>
            <p:cNvSpPr txBox="1"/>
            <p:nvPr/>
          </p:nvSpPr>
          <p:spPr>
            <a:xfrm>
              <a:off x="5464413" y="5007430"/>
              <a:ext cx="525215" cy="376947"/>
            </a:xfrm>
            <a:prstGeom prst="rect">
              <a:avLst/>
            </a:prstGeom>
            <a:noFill/>
          </p:spPr>
          <p:txBody>
            <a:bodyPr wrap="none" rtlCol="0">
              <a:spAutoFit/>
            </a:bodyPr>
            <a:lstStyle/>
            <a:p>
              <a:pPr defTabSz="1240843"/>
              <a:r>
                <a:rPr lang="sv-SE" sz="2176" dirty="0">
                  <a:solidFill>
                    <a:prstClr val="black"/>
                  </a:solidFill>
                </a:rPr>
                <a:t>EDI</a:t>
              </a:r>
              <a:endParaRPr lang="en-US" sz="2176" dirty="0">
                <a:solidFill>
                  <a:prstClr val="black"/>
                </a:solidFill>
              </a:endParaRPr>
            </a:p>
          </p:txBody>
        </p:sp>
        <p:sp>
          <p:nvSpPr>
            <p:cNvPr id="29" name="Rectangle 28"/>
            <p:cNvSpPr/>
            <p:nvPr/>
          </p:nvSpPr>
          <p:spPr bwMode="auto">
            <a:xfrm>
              <a:off x="5542840" y="5478906"/>
              <a:ext cx="1152128" cy="522513"/>
            </a:xfrm>
            <a:prstGeom prst="rect">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033619"/>
              <a:r>
                <a:rPr lang="sv-SE" sz="2176" dirty="0">
                  <a:gradFill>
                    <a:gsLst>
                      <a:gs pos="0">
                        <a:srgbClr val="FFFFFF"/>
                      </a:gs>
                      <a:gs pos="100000">
                        <a:srgbClr val="FFFFFF"/>
                      </a:gs>
                    </a:gsLst>
                    <a:lin ang="5400000" scaled="0"/>
                  </a:gradFill>
                </a:rPr>
                <a:t>TPM</a:t>
              </a:r>
            </a:p>
          </p:txBody>
        </p:sp>
        <p:sp>
          <p:nvSpPr>
            <p:cNvPr id="30" name="Rectangle 29"/>
            <p:cNvSpPr/>
            <p:nvPr/>
          </p:nvSpPr>
          <p:spPr bwMode="auto">
            <a:xfrm>
              <a:off x="6766976" y="5478905"/>
              <a:ext cx="1152128" cy="522513"/>
            </a:xfrm>
            <a:prstGeom prst="rect">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033619"/>
              <a:r>
                <a:rPr lang="sv-SE" sz="2176" dirty="0">
                  <a:gradFill>
                    <a:gsLst>
                      <a:gs pos="0">
                        <a:srgbClr val="FFFFFF"/>
                      </a:gs>
                      <a:gs pos="100000">
                        <a:srgbClr val="FFFFFF"/>
                      </a:gs>
                    </a:gsLst>
                    <a:lin ang="5400000" scaled="0"/>
                  </a:gradFill>
                </a:rPr>
                <a:t>AS2</a:t>
              </a:r>
            </a:p>
          </p:txBody>
        </p:sp>
        <p:sp>
          <p:nvSpPr>
            <p:cNvPr id="31" name="Rectangle 30"/>
            <p:cNvSpPr/>
            <p:nvPr/>
          </p:nvSpPr>
          <p:spPr bwMode="auto">
            <a:xfrm>
              <a:off x="5542840" y="6059716"/>
              <a:ext cx="1152128" cy="522513"/>
            </a:xfrm>
            <a:prstGeom prst="rect">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033619"/>
              <a:r>
                <a:rPr lang="sv-SE" sz="2176" dirty="0">
                  <a:gradFill>
                    <a:gsLst>
                      <a:gs pos="0">
                        <a:srgbClr val="FFFFFF"/>
                      </a:gs>
                      <a:gs pos="100000">
                        <a:srgbClr val="FFFFFF"/>
                      </a:gs>
                    </a:gsLst>
                    <a:lin ang="5400000" scaled="0"/>
                  </a:gradFill>
                </a:rPr>
                <a:t>EDIFACT</a:t>
              </a:r>
            </a:p>
          </p:txBody>
        </p:sp>
        <p:sp>
          <p:nvSpPr>
            <p:cNvPr id="32" name="Rectangle 31"/>
            <p:cNvSpPr/>
            <p:nvPr/>
          </p:nvSpPr>
          <p:spPr bwMode="auto">
            <a:xfrm>
              <a:off x="6766976" y="6059715"/>
              <a:ext cx="1152128" cy="522513"/>
            </a:xfrm>
            <a:prstGeom prst="rect">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033619"/>
              <a:r>
                <a:rPr lang="sv-SE" sz="2176" dirty="0">
                  <a:gradFill>
                    <a:gsLst>
                      <a:gs pos="0">
                        <a:srgbClr val="FFFFFF"/>
                      </a:gs>
                      <a:gs pos="100000">
                        <a:srgbClr val="FFFFFF"/>
                      </a:gs>
                    </a:gsLst>
                    <a:lin ang="5400000" scaled="0"/>
                  </a:gradFill>
                </a:rPr>
                <a:t>X12</a:t>
              </a:r>
            </a:p>
          </p:txBody>
        </p:sp>
        <p:sp>
          <p:nvSpPr>
            <p:cNvPr id="33" name="Rectangle 32"/>
            <p:cNvSpPr/>
            <p:nvPr/>
          </p:nvSpPr>
          <p:spPr bwMode="auto">
            <a:xfrm>
              <a:off x="8031907" y="5478906"/>
              <a:ext cx="1152128" cy="522513"/>
            </a:xfrm>
            <a:prstGeom prst="rect">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033619"/>
              <a:r>
                <a:rPr lang="sv-SE" sz="2176" dirty="0">
                  <a:gradFill>
                    <a:gsLst>
                      <a:gs pos="0">
                        <a:srgbClr val="FFFFFF"/>
                      </a:gs>
                      <a:gs pos="100000">
                        <a:srgbClr val="FFFFFF"/>
                      </a:gs>
                    </a:gsLst>
                    <a:lin ang="5400000" scaled="0"/>
                  </a:gradFill>
                </a:rPr>
                <a:t>BAM</a:t>
              </a:r>
            </a:p>
          </p:txBody>
        </p:sp>
        <p:sp>
          <p:nvSpPr>
            <p:cNvPr id="34" name="Rectangle 33"/>
            <p:cNvSpPr/>
            <p:nvPr/>
          </p:nvSpPr>
          <p:spPr bwMode="auto">
            <a:xfrm>
              <a:off x="8031907" y="6059716"/>
              <a:ext cx="1152128" cy="522513"/>
            </a:xfrm>
            <a:prstGeom prst="rect">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033619"/>
              <a:r>
                <a:rPr lang="sv-SE" sz="2176" dirty="0">
                  <a:gradFill>
                    <a:gsLst>
                      <a:gs pos="0">
                        <a:srgbClr val="FFFFFF"/>
                      </a:gs>
                      <a:gs pos="100000">
                        <a:srgbClr val="FFFFFF"/>
                      </a:gs>
                    </a:gsLst>
                    <a:lin ang="5400000" scaled="0"/>
                  </a:gradFill>
                </a:rPr>
                <a:t>FTP</a:t>
              </a:r>
            </a:p>
          </p:txBody>
        </p:sp>
        <p:sp>
          <p:nvSpPr>
            <p:cNvPr id="35" name="TextBox 34"/>
            <p:cNvSpPr txBox="1"/>
            <p:nvPr/>
          </p:nvSpPr>
          <p:spPr>
            <a:xfrm>
              <a:off x="5398824" y="6644137"/>
              <a:ext cx="3948376" cy="295470"/>
            </a:xfrm>
            <a:prstGeom prst="rect">
              <a:avLst/>
            </a:prstGeom>
            <a:noFill/>
          </p:spPr>
          <p:txBody>
            <a:bodyPr wrap="square" lIns="0" tIns="0" rIns="0" bIns="0" rtlCol="0">
              <a:spAutoFit/>
            </a:bodyPr>
            <a:lstStyle/>
            <a:p>
              <a:pPr algn="ctr" defTabSz="1240843"/>
              <a:r>
                <a:rPr lang="sv-SE" sz="2176" i="1" dirty="0">
                  <a:gradFill>
                    <a:gsLst>
                      <a:gs pos="0">
                        <a:prstClr val="black"/>
                      </a:gs>
                      <a:gs pos="86000">
                        <a:prstClr val="black"/>
                      </a:gs>
                    </a:gsLst>
                    <a:lin ang="5400000" scaled="0"/>
                  </a:gradFill>
                </a:rPr>
                <a:t>10.000+ EDI schemas</a:t>
              </a:r>
            </a:p>
          </p:txBody>
        </p:sp>
      </p:grpSp>
      <p:pic>
        <p:nvPicPr>
          <p:cNvPr id="36" name="Picture 3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712474" y="2694192"/>
            <a:ext cx="867839" cy="673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4099" y="2749244"/>
            <a:ext cx="867839" cy="673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6394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0 -7.40741E-7 L 0.21875 -7.40741E-7 " pathEditMode="relative" rAng="0" ptsTypes="AA">
                                      <p:cBhvr>
                                        <p:cTn id="8" dur="2000" fill="hold"/>
                                        <p:tgtEl>
                                          <p:spTgt spid="25"/>
                                        </p:tgtEl>
                                        <p:attrNameLst>
                                          <p:attrName>ppt_x</p:attrName>
                                          <p:attrName>ppt_y</p:attrName>
                                        </p:attrNameLst>
                                      </p:cBhvr>
                                      <p:rCtr x="10938" y="0"/>
                                    </p:animMotion>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par>
                          <p:cTn id="13" fill="hold">
                            <p:stCondLst>
                              <p:cond delay="0"/>
                            </p:stCondLst>
                            <p:childTnLst>
                              <p:par>
                                <p:cTn id="14" presetID="23" presetClass="entr" presetSubtype="16"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1000" fill="hold"/>
                                        <p:tgtEl>
                                          <p:spTgt spid="26"/>
                                        </p:tgtEl>
                                        <p:attrNameLst>
                                          <p:attrName>ppt_w</p:attrName>
                                        </p:attrNameLst>
                                      </p:cBhvr>
                                      <p:tavLst>
                                        <p:tav tm="0">
                                          <p:val>
                                            <p:fltVal val="0"/>
                                          </p:val>
                                        </p:tav>
                                        <p:tav tm="100000">
                                          <p:val>
                                            <p:strVal val="#ppt_w"/>
                                          </p:val>
                                        </p:tav>
                                      </p:tavLst>
                                    </p:anim>
                                    <p:anim calcmode="lin" valueType="num">
                                      <p:cBhvr>
                                        <p:cTn id="17" dur="1000" fill="hold"/>
                                        <p:tgtEl>
                                          <p:spTgt spid="26"/>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childTnLst>
                                </p:cTn>
                              </p:par>
                              <p:par>
                                <p:cTn id="24" presetID="63" presetClass="path" presetSubtype="0" accel="50000" decel="50000" fill="hold" nodeType="withEffect">
                                  <p:stCondLst>
                                    <p:cond delay="0"/>
                                  </p:stCondLst>
                                  <p:childTnLst>
                                    <p:animMotion origin="layout" path="M 0.00278 0.00031 L 0.15556 0.00772 " pathEditMode="relative" rAng="0" ptsTypes="AA">
                                      <p:cBhvr>
                                        <p:cTn id="25" dur="2000" fill="hold"/>
                                        <p:tgtEl>
                                          <p:spTgt spid="36"/>
                                        </p:tgtEl>
                                        <p:attrNameLst>
                                          <p:attrName>ppt_x</p:attrName>
                                          <p:attrName>ppt_y</p:attrName>
                                        </p:attrNameLst>
                                      </p:cBhvr>
                                      <p:rCtr x="7639" y="370"/>
                                    </p:animMotion>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36"/>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childTnLst>
                                </p:cTn>
                              </p:par>
                            </p:childTnLst>
                          </p:cTn>
                        </p:par>
                        <p:par>
                          <p:cTn id="32" fill="hold">
                            <p:stCondLst>
                              <p:cond delay="0"/>
                            </p:stCondLst>
                            <p:childTnLst>
                              <p:par>
                                <p:cTn id="33" presetID="42" presetClass="path" presetSubtype="0" accel="50000" decel="50000" fill="hold" nodeType="afterEffect">
                                  <p:stCondLst>
                                    <p:cond delay="0"/>
                                  </p:stCondLst>
                                  <p:childTnLst>
                                    <p:animMotion origin="layout" path="M 0.00278 -0.00031 L 0.14444 -0.00093 " pathEditMode="relative" rAng="0" ptsTypes="AA">
                                      <p:cBhvr>
                                        <p:cTn id="34" dur="2000" fill="hold"/>
                                        <p:tgtEl>
                                          <p:spTgt spid="37"/>
                                        </p:tgtEl>
                                        <p:attrNameLst>
                                          <p:attrName>ppt_x</p:attrName>
                                          <p:attrName>ppt_y</p:attrName>
                                        </p:attrNameLst>
                                      </p:cBhvr>
                                      <p:rCtr x="7083" y="-31"/>
                                    </p:animMotion>
                                  </p:childTnLst>
                                </p:cTn>
                              </p:par>
                            </p:childTnLst>
                          </p:cTn>
                        </p:par>
                        <p:par>
                          <p:cTn id="35" fill="hold">
                            <p:stCondLst>
                              <p:cond delay="2000"/>
                            </p:stCondLst>
                            <p:childTnLst>
                              <p:par>
                                <p:cTn id="36" presetID="42" presetClass="path" presetSubtype="0" accel="50000" decel="50000" fill="hold" nodeType="afterEffect">
                                  <p:stCondLst>
                                    <p:cond delay="0"/>
                                  </p:stCondLst>
                                  <p:childTnLst>
                                    <p:animMotion origin="layout" path="M 0.14687 -0.00031 L 0.14409 0.29629 " pathEditMode="relative" rAng="0" ptsTypes="AA">
                                      <p:cBhvr>
                                        <p:cTn id="37" dur="2000" fill="hold"/>
                                        <p:tgtEl>
                                          <p:spTgt spid="37"/>
                                        </p:tgtEl>
                                        <p:attrNameLst>
                                          <p:attrName>ppt_x</p:attrName>
                                          <p:attrName>ppt_y</p:attrName>
                                        </p:attrNameLst>
                                      </p:cBhvr>
                                      <p:rCtr x="-139" y="14815"/>
                                    </p:animMotion>
                                  </p:childTnLst>
                                </p:cTn>
                              </p:par>
                            </p:childTnLst>
                          </p:cTn>
                        </p:par>
                        <p:par>
                          <p:cTn id="38" fill="hold">
                            <p:stCondLst>
                              <p:cond delay="4000"/>
                            </p:stCondLst>
                            <p:childTnLst>
                              <p:par>
                                <p:cTn id="39" presetID="1" presetClass="exit" presetSubtype="0" fill="hold" nodeType="afterEffect">
                                  <p:stCondLst>
                                    <p:cond delay="0"/>
                                  </p:stCondLst>
                                  <p:childTnLst>
                                    <p:set>
                                      <p:cBhvr>
                                        <p:cTn id="40"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8000" dirty="0"/>
              <a:t>How can I GET STARTED?</a:t>
            </a:r>
          </a:p>
        </p:txBody>
      </p:sp>
      <p:sp>
        <p:nvSpPr>
          <p:cNvPr id="5" name="Subtitle 6"/>
          <p:cNvSpPr txBox="1">
            <a:spLocks/>
          </p:cNvSpPr>
          <p:nvPr/>
        </p:nvSpPr>
        <p:spPr>
          <a:xfrm>
            <a:off x="385589" y="3425254"/>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Windows Azure BizTalk Services</a:t>
            </a:r>
          </a:p>
        </p:txBody>
      </p:sp>
    </p:spTree>
    <p:extLst>
      <p:ext uri="{BB962C8B-B14F-4D97-AF65-F5344CB8AC3E}">
        <p14:creationId xmlns:p14="http://schemas.microsoft.com/office/powerpoint/2010/main" val="113945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40" y="294236"/>
            <a:ext cx="4071389" cy="1186802"/>
          </a:xfrm>
        </p:spPr>
        <p:txBody>
          <a:bodyPr/>
          <a:lstStyle/>
          <a:p>
            <a:r>
              <a:rPr lang="en-US" dirty="0"/>
              <a:t>Requirements</a:t>
            </a:r>
            <a:endParaRPr lang="pt-PT" dirty="0"/>
          </a:p>
        </p:txBody>
      </p:sp>
      <p:grpSp>
        <p:nvGrpSpPr>
          <p:cNvPr id="9" name="Group 8"/>
          <p:cNvGrpSpPr/>
          <p:nvPr/>
        </p:nvGrpSpPr>
        <p:grpSpPr>
          <a:xfrm>
            <a:off x="622616" y="1472171"/>
            <a:ext cx="11191239" cy="1953927"/>
            <a:chOff x="6177523" y="1447799"/>
            <a:chExt cx="5498917" cy="1436842"/>
          </a:xfrm>
        </p:grpSpPr>
        <p:sp>
          <p:nvSpPr>
            <p:cNvPr id="13" name="Content Placeholder 5"/>
            <p:cNvSpPr txBox="1">
              <a:spLocks/>
            </p:cNvSpPr>
            <p:nvPr/>
          </p:nvSpPr>
          <p:spPr>
            <a:xfrm>
              <a:off x="6177524" y="1447799"/>
              <a:ext cx="5498916" cy="720700"/>
            </a:xfrm>
            <a:prstGeom prst="rect">
              <a:avLst/>
            </a:prstGeom>
            <a:solidFill>
              <a:srgbClr val="9BBB59"/>
            </a:solidFill>
          </p:spPr>
          <p:txBody>
            <a:bodyPr vert="horz" wrap="square" lIns="124347" tIns="124347" rIns="0" bIns="124347"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48" b="1" spc="-95" dirty="0">
                  <a:gradFill>
                    <a:gsLst>
                      <a:gs pos="0">
                        <a:srgbClr val="FFFFFF"/>
                      </a:gs>
                      <a:gs pos="86000">
                        <a:srgbClr val="FFFFFF"/>
                      </a:gs>
                    </a:gsLst>
                    <a:lin ang="5400000" scaled="0"/>
                  </a:gradFill>
                  <a:latin typeface="Segoe UI Light" pitchFamily="34" charset="0"/>
                </a:rPr>
                <a:t>Platform</a:t>
              </a:r>
            </a:p>
          </p:txBody>
        </p:sp>
        <p:sp>
          <p:nvSpPr>
            <p:cNvPr id="14" name="Content Placeholder 2"/>
            <p:cNvSpPr txBox="1">
              <a:spLocks/>
            </p:cNvSpPr>
            <p:nvPr/>
          </p:nvSpPr>
          <p:spPr>
            <a:xfrm>
              <a:off x="6177523" y="2222530"/>
              <a:ext cx="5498917" cy="662111"/>
            </a:xfrm>
            <a:prstGeom prst="rect">
              <a:avLst/>
            </a:prstGeom>
          </p:spPr>
          <p:txBody>
            <a:bodyPr vert="horz" wrap="square" lIns="0" tIns="124347" rIns="0" bIns="0" rtlCol="0">
              <a:spAutoFit/>
            </a:bodyPr>
            <a:lstStyle>
              <a:defPPr>
                <a:defRPr lang="en-US"/>
              </a:defPPr>
              <a:lvl1pPr marL="171450" indent="-171450" defTabSz="914363">
                <a:lnSpc>
                  <a:spcPct val="90000"/>
                </a:lnSpc>
                <a:spcBef>
                  <a:spcPct val="20000"/>
                </a:spcBef>
                <a:buSzPct val="90000"/>
                <a:buFont typeface="Arial" pitchFamily="34" charset="0"/>
                <a:buChar char="•"/>
                <a:defRPr sz="1200" spc="-30">
                  <a:solidFill>
                    <a:schemeClr val="tx1">
                      <a:lumMod val="75000"/>
                      <a:lumOff val="25000"/>
                    </a:schemeClr>
                  </a:solidFill>
                  <a:latin typeface="Segoe UI Light" pitchFamily="34" charset="0"/>
                </a:defRPr>
              </a:lvl1pPr>
              <a:lvl2pPr marL="855663" indent="-395288" defTabSz="914363">
                <a:lnSpc>
                  <a:spcPct val="90000"/>
                </a:lnSpc>
                <a:spcBef>
                  <a:spcPct val="20000"/>
                </a:spcBef>
                <a:buSzPct val="90000"/>
                <a:buFontTx/>
                <a:buBlip>
                  <a:blip r:embed="rId3"/>
                </a:buBlip>
                <a:defRPr sz="2800">
                  <a:gradFill>
                    <a:gsLst>
                      <a:gs pos="0">
                        <a:schemeClr val="tx1"/>
                      </a:gs>
                      <a:gs pos="86000">
                        <a:schemeClr val="tx1"/>
                      </a:gs>
                    </a:gsLst>
                    <a:lin ang="5400000" scaled="0"/>
                  </a:gradFill>
                </a:defRPr>
              </a:lvl2pPr>
              <a:lvl3pPr marL="1258888" indent="-403225" defTabSz="914363">
                <a:lnSpc>
                  <a:spcPct val="90000"/>
                </a:lnSpc>
                <a:spcBef>
                  <a:spcPct val="20000"/>
                </a:spcBef>
                <a:buSzPct val="90000"/>
                <a:buFontTx/>
                <a:buBlip>
                  <a:blip r:embed="rId3"/>
                </a:buBlip>
                <a:defRPr sz="2400">
                  <a:gradFill>
                    <a:gsLst>
                      <a:gs pos="0">
                        <a:schemeClr val="tx1"/>
                      </a:gs>
                      <a:gs pos="86000">
                        <a:schemeClr val="tx1"/>
                      </a:gs>
                    </a:gsLst>
                    <a:lin ang="5400000" scaled="0"/>
                  </a:gradFill>
                </a:defRPr>
              </a:lvl3pPr>
              <a:lvl4pPr marL="1604963" indent="-346075" defTabSz="914363">
                <a:lnSpc>
                  <a:spcPct val="90000"/>
                </a:lnSpc>
                <a:spcBef>
                  <a:spcPct val="20000"/>
                </a:spcBef>
                <a:buSzPct val="90000"/>
                <a:buFontTx/>
                <a:buBlip>
                  <a:blip r:embed="rId3"/>
                </a:buBlip>
                <a:defRPr sz="2000">
                  <a:gradFill>
                    <a:gsLst>
                      <a:gs pos="0">
                        <a:schemeClr val="tx1"/>
                      </a:gs>
                      <a:gs pos="86000">
                        <a:schemeClr val="tx1"/>
                      </a:gs>
                    </a:gsLst>
                    <a:lin ang="5400000" scaled="0"/>
                  </a:gradFill>
                </a:defRPr>
              </a:lvl4pPr>
              <a:lvl5pPr marL="1941513" indent="-336550" defTabSz="914363">
                <a:lnSpc>
                  <a:spcPct val="90000"/>
                </a:lnSpc>
                <a:spcBef>
                  <a:spcPct val="20000"/>
                </a:spcBef>
                <a:buSzPct val="90000"/>
                <a:buFontTx/>
                <a:buBlip>
                  <a:blip r:embed="rId3"/>
                </a:buBlip>
                <a:defRPr sz="2000">
                  <a:gradFill>
                    <a:gsLst>
                      <a:gs pos="0">
                        <a:schemeClr val="tx1"/>
                      </a:gs>
                      <a:gs pos="8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a:buClr>
                  <a:schemeClr val="accent6"/>
                </a:buClr>
                <a:buFont typeface="Wingdings" panose="05000000000000000000" pitchFamily="2" charset="2"/>
                <a:buChar char="§"/>
              </a:pPr>
              <a:r>
                <a:rPr lang="en-US" sz="1800" dirty="0"/>
                <a:t>Windows 7 Service Pack 1, Windows 8, Windows 8.1, Windows Server 2008 R2 SP1, Windows Server 2012, Windows Server 2012 R2</a:t>
              </a:r>
              <a:r>
                <a:rPr lang="en-US" sz="1632" dirty="0" smtClean="0"/>
                <a:t> </a:t>
              </a:r>
            </a:p>
            <a:p>
              <a:pPr>
                <a:buClr>
                  <a:schemeClr val="accent6"/>
                </a:buClr>
                <a:buFont typeface="Wingdings" panose="05000000000000000000" pitchFamily="2" charset="2"/>
                <a:buChar char="§"/>
              </a:pPr>
              <a:r>
                <a:rPr lang="en-US" sz="1632" dirty="0" smtClean="0"/>
                <a:t>Microsoft </a:t>
              </a:r>
              <a:r>
                <a:rPr lang="en-US" sz="1632" dirty="0"/>
                <a:t>Visual Studio 2012 - Microsoft Visual C# .NET is the minimum </a:t>
              </a:r>
              <a:r>
                <a:rPr lang="en-US" sz="1632" dirty="0" smtClean="0"/>
                <a:t>requirement, </a:t>
              </a:r>
              <a:r>
                <a:rPr lang="en-US" sz="1632" dirty="0"/>
                <a:t>, .NET Framework 3.5 or </a:t>
              </a:r>
              <a:r>
                <a:rPr lang="en-US" sz="1632" dirty="0" smtClean="0"/>
                <a:t>4.5</a:t>
              </a:r>
              <a:endParaRPr lang="en-US" sz="1632" dirty="0"/>
            </a:p>
          </p:txBody>
        </p:sp>
      </p:grpSp>
      <p:grpSp>
        <p:nvGrpSpPr>
          <p:cNvPr id="15" name="Group 14"/>
          <p:cNvGrpSpPr/>
          <p:nvPr/>
        </p:nvGrpSpPr>
        <p:grpSpPr>
          <a:xfrm>
            <a:off x="622618" y="3954922"/>
            <a:ext cx="11191239" cy="2206636"/>
            <a:chOff x="6177523" y="1447799"/>
            <a:chExt cx="5498917" cy="1622674"/>
          </a:xfrm>
        </p:grpSpPr>
        <p:sp>
          <p:nvSpPr>
            <p:cNvPr id="16" name="Content Placeholder 5"/>
            <p:cNvSpPr txBox="1">
              <a:spLocks/>
            </p:cNvSpPr>
            <p:nvPr/>
          </p:nvSpPr>
          <p:spPr>
            <a:xfrm>
              <a:off x="6177523" y="1447799"/>
              <a:ext cx="5498916" cy="702572"/>
            </a:xfrm>
            <a:prstGeom prst="rect">
              <a:avLst/>
            </a:prstGeom>
            <a:solidFill>
              <a:srgbClr val="4BACC6"/>
            </a:solidFill>
          </p:spPr>
          <p:txBody>
            <a:bodyPr vert="horz" wrap="square" lIns="124347" tIns="124347" rIns="124347" bIns="124347"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48" b="1" spc="-95" dirty="0">
                  <a:gradFill>
                    <a:gsLst>
                      <a:gs pos="0">
                        <a:srgbClr val="FFFFFF"/>
                      </a:gs>
                      <a:gs pos="86000">
                        <a:srgbClr val="FFFFFF"/>
                      </a:gs>
                    </a:gsLst>
                    <a:lin ang="5400000" scaled="0"/>
                  </a:gradFill>
                  <a:latin typeface="Segoe UI Light" pitchFamily="34" charset="0"/>
                </a:rPr>
                <a:t>Windows Azure BizTalk Services </a:t>
              </a:r>
              <a:r>
                <a:rPr lang="en-US" sz="2448" b="1" spc="-95" dirty="0" smtClean="0">
                  <a:gradFill>
                    <a:gsLst>
                      <a:gs pos="0">
                        <a:srgbClr val="FFFFFF"/>
                      </a:gs>
                      <a:gs pos="86000">
                        <a:srgbClr val="FFFFFF"/>
                      </a:gs>
                    </a:gsLst>
                    <a:lin ang="5400000" scaled="0"/>
                  </a:gradFill>
                  <a:latin typeface="Segoe UI Light" pitchFamily="34" charset="0"/>
                </a:rPr>
                <a:t>SDK, February update</a:t>
              </a:r>
              <a:endParaRPr lang="en-US" sz="2448" b="1" spc="-95" dirty="0">
                <a:gradFill>
                  <a:gsLst>
                    <a:gs pos="0">
                      <a:srgbClr val="FFFFFF"/>
                    </a:gs>
                    <a:gs pos="86000">
                      <a:srgbClr val="FFFFFF"/>
                    </a:gs>
                  </a:gsLst>
                  <a:lin ang="5400000" scaled="0"/>
                </a:gradFill>
                <a:latin typeface="Segoe UI Light" pitchFamily="34" charset="0"/>
              </a:endParaRPr>
            </a:p>
          </p:txBody>
        </p:sp>
        <p:sp>
          <p:nvSpPr>
            <p:cNvPr id="17" name="Content Placeholder 2"/>
            <p:cNvSpPr txBox="1">
              <a:spLocks/>
            </p:cNvSpPr>
            <p:nvPr/>
          </p:nvSpPr>
          <p:spPr>
            <a:xfrm>
              <a:off x="6177523" y="2202546"/>
              <a:ext cx="5498917" cy="867927"/>
            </a:xfrm>
            <a:prstGeom prst="rect">
              <a:avLst/>
            </a:prstGeom>
          </p:spPr>
          <p:txBody>
            <a:bodyPr vert="horz" wrap="square" lIns="0" tIns="124347" rIns="0" bIns="0" rtlCol="0">
              <a:spAutoFit/>
            </a:bodyPr>
            <a:lstStyle>
              <a:defPPr>
                <a:defRPr lang="en-US"/>
              </a:defPPr>
              <a:lvl1pPr marL="171450" indent="-171450" defTabSz="914363">
                <a:lnSpc>
                  <a:spcPct val="90000"/>
                </a:lnSpc>
                <a:spcBef>
                  <a:spcPct val="20000"/>
                </a:spcBef>
                <a:buSzPct val="90000"/>
                <a:buFont typeface="Arial" pitchFamily="34" charset="0"/>
                <a:buChar char="•"/>
                <a:defRPr sz="1200" spc="-30">
                  <a:solidFill>
                    <a:schemeClr val="tx1">
                      <a:lumMod val="75000"/>
                      <a:lumOff val="25000"/>
                    </a:schemeClr>
                  </a:solidFill>
                  <a:latin typeface="Segoe UI Light" pitchFamily="34" charset="0"/>
                </a:defRPr>
              </a:lvl1pPr>
              <a:lvl2pPr marL="855663" indent="-395288" defTabSz="914363">
                <a:lnSpc>
                  <a:spcPct val="90000"/>
                </a:lnSpc>
                <a:spcBef>
                  <a:spcPct val="20000"/>
                </a:spcBef>
                <a:buSzPct val="90000"/>
                <a:buFontTx/>
                <a:buBlip>
                  <a:blip r:embed="rId3"/>
                </a:buBlip>
                <a:defRPr sz="2800">
                  <a:gradFill>
                    <a:gsLst>
                      <a:gs pos="0">
                        <a:schemeClr val="tx1"/>
                      </a:gs>
                      <a:gs pos="86000">
                        <a:schemeClr val="tx1"/>
                      </a:gs>
                    </a:gsLst>
                    <a:lin ang="5400000" scaled="0"/>
                  </a:gradFill>
                </a:defRPr>
              </a:lvl2pPr>
              <a:lvl3pPr marL="1258888" indent="-403225" defTabSz="914363">
                <a:lnSpc>
                  <a:spcPct val="90000"/>
                </a:lnSpc>
                <a:spcBef>
                  <a:spcPct val="20000"/>
                </a:spcBef>
                <a:buSzPct val="90000"/>
                <a:buFontTx/>
                <a:buBlip>
                  <a:blip r:embed="rId3"/>
                </a:buBlip>
                <a:defRPr sz="2400">
                  <a:gradFill>
                    <a:gsLst>
                      <a:gs pos="0">
                        <a:schemeClr val="tx1"/>
                      </a:gs>
                      <a:gs pos="86000">
                        <a:schemeClr val="tx1"/>
                      </a:gs>
                    </a:gsLst>
                    <a:lin ang="5400000" scaled="0"/>
                  </a:gradFill>
                </a:defRPr>
              </a:lvl3pPr>
              <a:lvl4pPr marL="1604963" indent="-346075" defTabSz="914363">
                <a:lnSpc>
                  <a:spcPct val="90000"/>
                </a:lnSpc>
                <a:spcBef>
                  <a:spcPct val="20000"/>
                </a:spcBef>
                <a:buSzPct val="90000"/>
                <a:buFontTx/>
                <a:buBlip>
                  <a:blip r:embed="rId3"/>
                </a:buBlip>
                <a:defRPr sz="2000">
                  <a:gradFill>
                    <a:gsLst>
                      <a:gs pos="0">
                        <a:schemeClr val="tx1"/>
                      </a:gs>
                      <a:gs pos="86000">
                        <a:schemeClr val="tx1"/>
                      </a:gs>
                    </a:gsLst>
                    <a:lin ang="5400000" scaled="0"/>
                  </a:gradFill>
                </a:defRPr>
              </a:lvl4pPr>
              <a:lvl5pPr marL="1941513" indent="-336550" defTabSz="914363">
                <a:lnSpc>
                  <a:spcPct val="90000"/>
                </a:lnSpc>
                <a:spcBef>
                  <a:spcPct val="20000"/>
                </a:spcBef>
                <a:buSzPct val="90000"/>
                <a:buFontTx/>
                <a:buBlip>
                  <a:blip r:embed="rId3"/>
                </a:buBlip>
                <a:defRPr sz="2000">
                  <a:gradFill>
                    <a:gsLst>
                      <a:gs pos="0">
                        <a:schemeClr val="tx1"/>
                      </a:gs>
                      <a:gs pos="8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a:buClr>
                  <a:schemeClr val="accent6"/>
                </a:buClr>
                <a:buFont typeface="Wingdings" panose="05000000000000000000" pitchFamily="2" charset="2"/>
                <a:buChar char="§"/>
              </a:pPr>
              <a:r>
                <a:rPr lang="en-US" sz="1632" dirty="0" smtClean="0"/>
                <a:t>MicrosoftEdiXSDTemplates.zip</a:t>
              </a:r>
            </a:p>
            <a:p>
              <a:pPr>
                <a:buClr>
                  <a:schemeClr val="accent6"/>
                </a:buClr>
                <a:buFont typeface="Wingdings" panose="05000000000000000000" pitchFamily="2" charset="2"/>
                <a:buChar char="§"/>
              </a:pPr>
              <a:r>
                <a:rPr lang="en-US" sz="1632" dirty="0"/>
                <a:t>Tools.zip</a:t>
              </a:r>
            </a:p>
            <a:p>
              <a:pPr>
                <a:buClr>
                  <a:schemeClr val="accent6"/>
                </a:buClr>
                <a:buFont typeface="Wingdings" panose="05000000000000000000" pitchFamily="2" charset="2"/>
                <a:buChar char="§"/>
              </a:pPr>
              <a:r>
                <a:rPr lang="en-US" sz="1632" dirty="0" smtClean="0"/>
                <a:t>WindowsAzureBizTalkServicesSetup-x64.exe</a:t>
              </a:r>
            </a:p>
            <a:p>
              <a:pPr>
                <a:buClr>
                  <a:schemeClr val="accent6"/>
                </a:buClr>
                <a:buFont typeface="Wingdings" panose="05000000000000000000" pitchFamily="2" charset="2"/>
                <a:buChar char="§"/>
              </a:pPr>
              <a:r>
                <a:rPr lang="en-US" sz="1632" dirty="0"/>
                <a:t>WindowsAzureBizTalkServicesSetup-x86.exe</a:t>
              </a:r>
            </a:p>
          </p:txBody>
        </p:sp>
      </p:grpSp>
      <p:sp>
        <p:nvSpPr>
          <p:cNvPr id="10" name="Text Placeholder 12"/>
          <p:cNvSpPr>
            <a:spLocks noGrp="1"/>
          </p:cNvSpPr>
          <p:nvPr>
            <p:ph type="body" sz="quarter" idx="4294967295"/>
          </p:nvPr>
        </p:nvSpPr>
        <p:spPr>
          <a:xfrm>
            <a:off x="5714181" y="4981284"/>
            <a:ext cx="6243690" cy="1484235"/>
          </a:xfrm>
          <a:prstGeom prst="rect">
            <a:avLst/>
          </a:prstGeom>
        </p:spPr>
        <p:txBody>
          <a:bodyPr>
            <a:noAutofit/>
          </a:bodyPr>
          <a:lstStyle/>
          <a:p>
            <a:pPr marL="0" indent="0" algn="r">
              <a:buNone/>
            </a:pPr>
            <a:r>
              <a:rPr lang="en-US" sz="1400" dirty="0"/>
              <a:t>You can download the Windows Azure BizTalk Services SDK– February update from </a:t>
            </a:r>
            <a:r>
              <a:rPr lang="en-US" sz="1400" dirty="0">
                <a:hlinkClick r:id="rId4"/>
              </a:rPr>
              <a:t>http://</a:t>
            </a:r>
            <a:r>
              <a:rPr lang="en-US" sz="1400" dirty="0" smtClean="0">
                <a:hlinkClick r:id="rId4"/>
              </a:rPr>
              <a:t>www.microsoft.com/en-us/download/details.aspx?id=39087</a:t>
            </a:r>
            <a:r>
              <a:rPr lang="en-US" sz="1400" dirty="0" smtClean="0"/>
              <a:t> </a:t>
            </a:r>
            <a:r>
              <a:rPr lang="en-US" sz="1400" dirty="0"/>
              <a:t/>
            </a:r>
            <a:br>
              <a:rPr lang="en-US" sz="1400" dirty="0"/>
            </a:br>
            <a:endParaRPr lang="en-US" sz="1400" dirty="0" smtClean="0"/>
          </a:p>
          <a:p>
            <a:pPr marL="0" indent="0" algn="r">
              <a:buNone/>
            </a:pPr>
            <a:r>
              <a:rPr lang="en-US" sz="1400" dirty="0"/>
              <a:t>BizTalk </a:t>
            </a:r>
            <a:r>
              <a:rPr lang="en-US" sz="1400" dirty="0" smtClean="0"/>
              <a:t>Services Documentation </a:t>
            </a:r>
            <a:r>
              <a:rPr lang="en-US" sz="1400" dirty="0">
                <a:hlinkClick r:id="rId5"/>
              </a:rPr>
              <a:t>http://</a:t>
            </a:r>
            <a:r>
              <a:rPr lang="en-US" sz="1400" dirty="0" smtClean="0">
                <a:hlinkClick r:id="rId5"/>
              </a:rPr>
              <a:t>msdn.microsoft.com/en-us/library/windowsazure/hh689864.aspx</a:t>
            </a:r>
            <a:r>
              <a:rPr lang="en-US" sz="1400" dirty="0" smtClean="0"/>
              <a:t> </a:t>
            </a:r>
          </a:p>
        </p:txBody>
      </p:sp>
    </p:spTree>
    <p:extLst>
      <p:ext uri="{BB962C8B-B14F-4D97-AF65-F5344CB8AC3E}">
        <p14:creationId xmlns:p14="http://schemas.microsoft.com/office/powerpoint/2010/main" val="186747314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146304" tIns="91440" rIns="146304" bIns="91440" rtlCol="0" anchor="t">
            <a:noAutofit/>
          </a:bodyPr>
          <a:lstStyle/>
          <a:p>
            <a:r>
              <a:rPr lang="en-US" dirty="0" smtClean="0"/>
              <a:t>Provision </a:t>
            </a:r>
            <a:r>
              <a:rPr lang="en-US" dirty="0"/>
              <a:t>a Windows Azure BizTalk Service</a:t>
            </a:r>
            <a:br>
              <a:rPr lang="en-US" dirty="0"/>
            </a:br>
            <a:endParaRPr lang="en-US" dirty="0"/>
          </a:p>
        </p:txBody>
      </p:sp>
      <p:pic>
        <p:nvPicPr>
          <p:cNvPr id="9" name="Picture 8"/>
          <p:cNvPicPr/>
          <p:nvPr/>
        </p:nvPicPr>
        <p:blipFill>
          <a:blip r:embed="rId3"/>
          <a:stretch>
            <a:fillRect/>
          </a:stretch>
        </p:blipFill>
        <p:spPr>
          <a:xfrm>
            <a:off x="1346238" y="1625054"/>
            <a:ext cx="9743999" cy="4544897"/>
          </a:xfrm>
          <a:prstGeom prst="rect">
            <a:avLst/>
          </a:prstGeom>
        </p:spPr>
      </p:pic>
    </p:spTree>
    <p:extLst>
      <p:ext uri="{BB962C8B-B14F-4D97-AF65-F5344CB8AC3E}">
        <p14:creationId xmlns:p14="http://schemas.microsoft.com/office/powerpoint/2010/main" val="318184623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a:fillRect/>
          </a:stretch>
        </p:blipFill>
        <p:spPr>
          <a:xfrm>
            <a:off x="1480274" y="1769070"/>
            <a:ext cx="9475926" cy="4544897"/>
          </a:xfrm>
          <a:prstGeom prst="rect">
            <a:avLst/>
          </a:prstGeom>
        </p:spPr>
      </p:pic>
      <p:sp>
        <p:nvSpPr>
          <p:cNvPr id="3" name="Title 2"/>
          <p:cNvSpPr>
            <a:spLocks noGrp="1"/>
          </p:cNvSpPr>
          <p:nvPr>
            <p:ph type="title"/>
          </p:nvPr>
        </p:nvSpPr>
        <p:spPr/>
        <p:txBody>
          <a:bodyPr vert="horz" wrap="square" lIns="146304" tIns="91440" rIns="146304" bIns="91440" rtlCol="0" anchor="t">
            <a:noAutofit/>
          </a:bodyPr>
          <a:lstStyle/>
          <a:p>
            <a:r>
              <a:rPr lang="en-US" dirty="0" smtClean="0"/>
              <a:t>Provision </a:t>
            </a:r>
            <a:r>
              <a:rPr lang="en-US" dirty="0"/>
              <a:t>a Windows Azure BizTalk Service</a:t>
            </a:r>
            <a:br>
              <a:rPr lang="en-US" dirty="0"/>
            </a:br>
            <a:endParaRPr lang="en-US" dirty="0"/>
          </a:p>
        </p:txBody>
      </p:sp>
    </p:spTree>
    <p:extLst>
      <p:ext uri="{BB962C8B-B14F-4D97-AF65-F5344CB8AC3E}">
        <p14:creationId xmlns:p14="http://schemas.microsoft.com/office/powerpoint/2010/main" val="128180859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bwMode="auto">
          <a:xfrm>
            <a:off x="373269" y="1143000"/>
            <a:ext cx="9589383"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0" indent="0">
              <a:buNone/>
            </a:pPr>
            <a:r>
              <a:rPr lang="nl-NL" dirty="0">
                <a:latin typeface="+mj-lt"/>
              </a:rPr>
              <a:t>	     Senior Software Developer at DevScope  </a:t>
            </a:r>
          </a:p>
          <a:p>
            <a:pPr marL="0" indent="0">
              <a:buNone/>
            </a:pPr>
            <a:r>
              <a:rPr lang="nl-NL" dirty="0" smtClean="0">
                <a:latin typeface="+mj-lt"/>
              </a:rPr>
              <a:t>   </a:t>
            </a:r>
            <a:r>
              <a:rPr lang="nl-NL" dirty="0">
                <a:latin typeface="+mj-lt"/>
              </a:rPr>
              <a:t>	</a:t>
            </a:r>
            <a:r>
              <a:rPr lang="nl-NL" dirty="0" smtClean="0">
                <a:latin typeface="+mj-lt"/>
              </a:rPr>
              <a:t>     </a:t>
            </a:r>
            <a:r>
              <a:rPr lang="en-US" dirty="0">
                <a:latin typeface="+mj-lt"/>
              </a:rPr>
              <a:t>Microsoft Integration MVP since </a:t>
            </a:r>
            <a:r>
              <a:rPr lang="en-US" dirty="0" smtClean="0">
                <a:latin typeface="+mj-lt"/>
              </a:rPr>
              <a:t>2011</a:t>
            </a:r>
            <a:endParaRPr lang="nl-NL" dirty="0" smtClean="0">
              <a:latin typeface="+mj-lt"/>
            </a:endParaRPr>
          </a:p>
          <a:p>
            <a:pPr marL="0" indent="0">
              <a:buNone/>
            </a:pPr>
            <a:endParaRPr lang="nl-NL" dirty="0">
              <a:latin typeface="+mj-lt"/>
            </a:endParaRPr>
          </a:p>
          <a:p>
            <a:pPr>
              <a:buClr>
                <a:schemeClr val="tx1"/>
              </a:buClr>
            </a:pPr>
            <a:r>
              <a:rPr lang="en-US" sz="2000" dirty="0">
                <a:latin typeface="+mj-lt"/>
              </a:rPr>
              <a:t>Writer of numerous articles for Portuguese eMagazine “Programar”</a:t>
            </a:r>
          </a:p>
          <a:p>
            <a:pPr>
              <a:buClr>
                <a:schemeClr val="tx1"/>
              </a:buClr>
            </a:pPr>
            <a:r>
              <a:rPr lang="en-US" sz="2000" dirty="0" smtClean="0">
                <a:latin typeface="+mj-lt"/>
              </a:rPr>
              <a:t>Author </a:t>
            </a:r>
            <a:r>
              <a:rPr lang="en-US" sz="2000" dirty="0">
                <a:latin typeface="+mj-lt"/>
              </a:rPr>
              <a:t>“Sandro Pereira BizTalk Blog” http://sandroaspbiztalkblog.wordpress.com</a:t>
            </a:r>
          </a:p>
          <a:p>
            <a:pPr>
              <a:buClr>
                <a:schemeClr val="tx1"/>
              </a:buClr>
            </a:pPr>
            <a:r>
              <a:rPr lang="en-US" sz="2000" dirty="0">
                <a:latin typeface="+mj-lt"/>
              </a:rPr>
              <a:t>Member of “BizTalkAdminsblogging.com” and “BizTalk Brasil” community</a:t>
            </a:r>
          </a:p>
          <a:p>
            <a:pPr>
              <a:buClr>
                <a:schemeClr val="tx1"/>
              </a:buClr>
            </a:pPr>
            <a:r>
              <a:rPr lang="en-US" sz="2000" dirty="0">
                <a:latin typeface="+mj-lt"/>
              </a:rPr>
              <a:t>Member NetPonto community</a:t>
            </a:r>
          </a:p>
          <a:p>
            <a:pPr>
              <a:buClr>
                <a:schemeClr val="tx1"/>
              </a:buClr>
            </a:pPr>
            <a:r>
              <a:rPr lang="en-US" sz="2000" dirty="0" smtClean="0">
                <a:latin typeface="+mj-lt"/>
              </a:rPr>
              <a:t>MSDN BizTalk </a:t>
            </a:r>
            <a:r>
              <a:rPr lang="en-US" sz="2000" dirty="0">
                <a:latin typeface="+mj-lt"/>
              </a:rPr>
              <a:t>Forums Moderator</a:t>
            </a:r>
          </a:p>
          <a:p>
            <a:pPr>
              <a:buClr>
                <a:schemeClr val="tx1"/>
              </a:buClr>
            </a:pPr>
            <a:r>
              <a:rPr lang="en-US" sz="2000" dirty="0">
                <a:latin typeface="+mj-lt"/>
              </a:rPr>
              <a:t>TechNet Wiki author (Wiki Ninja)</a:t>
            </a:r>
          </a:p>
          <a:p>
            <a:pPr>
              <a:buClr>
                <a:schemeClr val="tx1"/>
              </a:buClr>
            </a:pPr>
            <a:r>
              <a:rPr lang="en-US" sz="2000" dirty="0">
                <a:latin typeface="+mj-lt"/>
              </a:rPr>
              <a:t>TechNet Gallery, Code Gallery and CodePlex contributor</a:t>
            </a:r>
          </a:p>
          <a:p>
            <a:pPr>
              <a:buClr>
                <a:schemeClr val="tx1"/>
              </a:buClr>
            </a:pPr>
            <a:r>
              <a:rPr lang="en-US" sz="2000" dirty="0">
                <a:latin typeface="+mj-lt"/>
              </a:rPr>
              <a:t>Public speaker </a:t>
            </a:r>
          </a:p>
          <a:p>
            <a:pPr>
              <a:buClr>
                <a:schemeClr val="tx1"/>
              </a:buClr>
            </a:pPr>
            <a:r>
              <a:rPr lang="en-US" sz="2000" dirty="0">
                <a:latin typeface="+mj-lt"/>
              </a:rPr>
              <a:t>Technical Reviewer PACKT Publishing</a:t>
            </a:r>
          </a:p>
          <a:p>
            <a:pPr lvl="1">
              <a:buClr>
                <a:schemeClr val="tx1"/>
              </a:buClr>
            </a:pPr>
            <a:r>
              <a:rPr lang="en-US" sz="1700" dirty="0">
                <a:latin typeface="+mj-lt"/>
              </a:rPr>
              <a:t>BizTalk Server 2010 Cookbook (April 2012)</a:t>
            </a:r>
          </a:p>
          <a:p>
            <a:pPr marL="627063" lvl="1" indent="-342900"/>
            <a:endParaRPr lang="en-US" sz="1600" dirty="0">
              <a:latin typeface="+mj-lt"/>
            </a:endParaRPr>
          </a:p>
        </p:txBody>
      </p:sp>
      <p:sp>
        <p:nvSpPr>
          <p:cNvPr id="11" name="Title 1"/>
          <p:cNvSpPr txBox="1">
            <a:spLocks/>
          </p:cNvSpPr>
          <p:nvPr/>
        </p:nvSpPr>
        <p:spPr>
          <a:xfrm>
            <a:off x="406400" y="381000"/>
            <a:ext cx="10363200" cy="60960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Sandro Pereira</a:t>
            </a:r>
          </a:p>
        </p:txBody>
      </p:sp>
      <p:pic>
        <p:nvPicPr>
          <p:cNvPr id="13" name="Picture 3" descr="C:\Users\spereira\Pictures\sandro96x9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13" y="1192322"/>
            <a:ext cx="877871" cy="914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4" name="Picture 13" descr="MVP_FullColor_ForScreen.png"/>
          <p:cNvPicPr>
            <a:picLocks noChangeAspect="1"/>
          </p:cNvPicPr>
          <p:nvPr/>
        </p:nvPicPr>
        <p:blipFill>
          <a:blip r:embed="rId3" cstate="print"/>
          <a:stretch>
            <a:fillRect/>
          </a:stretch>
        </p:blipFill>
        <p:spPr>
          <a:xfrm>
            <a:off x="10354690" y="2106722"/>
            <a:ext cx="1264147" cy="1956232"/>
          </a:xfrm>
          <a:prstGeom prst="roundRect">
            <a:avLst>
              <a:gd name="adj" fmla="val 8594"/>
            </a:avLst>
          </a:prstGeom>
          <a:solidFill>
            <a:srgbClr val="FFFFFF">
              <a:shade val="85000"/>
            </a:srgbClr>
          </a:solidFill>
          <a:ln>
            <a:noFill/>
          </a:ln>
          <a:effectLst>
            <a:reflection blurRad="6350" stA="50000" endA="300" endPos="55500" dist="50800" dir="5400000" sy="-100000" algn="bl" rotWithShape="0"/>
          </a:effectLst>
        </p:spPr>
      </p:pic>
    </p:spTree>
    <p:extLst>
      <p:ext uri="{BB962C8B-B14F-4D97-AF65-F5344CB8AC3E}">
        <p14:creationId xmlns:p14="http://schemas.microsoft.com/office/powerpoint/2010/main" val="162303673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146304" tIns="91440" rIns="146304" bIns="91440" rtlCol="0" anchor="t">
            <a:noAutofit/>
          </a:bodyPr>
          <a:lstStyle/>
          <a:p>
            <a:r>
              <a:rPr lang="en-US" dirty="0" smtClean="0"/>
              <a:t>Provision </a:t>
            </a:r>
            <a:r>
              <a:rPr lang="en-US" dirty="0"/>
              <a:t>a Windows Azure BizTalk Service</a:t>
            </a:r>
            <a:br>
              <a:rPr lang="en-US" dirty="0"/>
            </a:br>
            <a:endParaRPr lang="en-US" dirty="0"/>
          </a:p>
        </p:txBody>
      </p:sp>
      <p:pic>
        <p:nvPicPr>
          <p:cNvPr id="4" name="Picture 3"/>
          <p:cNvPicPr/>
          <p:nvPr/>
        </p:nvPicPr>
        <p:blipFill>
          <a:blip r:embed="rId3"/>
          <a:stretch>
            <a:fillRect/>
          </a:stretch>
        </p:blipFill>
        <p:spPr>
          <a:xfrm>
            <a:off x="363486" y="1619541"/>
            <a:ext cx="5731510" cy="4550410"/>
          </a:xfrm>
          <a:prstGeom prst="rect">
            <a:avLst/>
          </a:prstGeom>
        </p:spPr>
      </p:pic>
      <p:pic>
        <p:nvPicPr>
          <p:cNvPr id="5" name="Picture 4"/>
          <p:cNvPicPr/>
          <p:nvPr/>
        </p:nvPicPr>
        <p:blipFill>
          <a:blip r:embed="rId4"/>
          <a:stretch>
            <a:fillRect/>
          </a:stretch>
        </p:blipFill>
        <p:spPr>
          <a:xfrm>
            <a:off x="6239545" y="1734158"/>
            <a:ext cx="5731510" cy="4321175"/>
          </a:xfrm>
          <a:prstGeom prst="rect">
            <a:avLst/>
          </a:prstGeom>
        </p:spPr>
      </p:pic>
    </p:spTree>
    <p:extLst>
      <p:ext uri="{BB962C8B-B14F-4D97-AF65-F5344CB8AC3E}">
        <p14:creationId xmlns:p14="http://schemas.microsoft.com/office/powerpoint/2010/main" val="319318483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146304" tIns="91440" rIns="146304" bIns="91440" rtlCol="0" anchor="t">
            <a:noAutofit/>
          </a:bodyPr>
          <a:lstStyle/>
          <a:p>
            <a:r>
              <a:rPr lang="en-US" dirty="0" smtClean="0"/>
              <a:t>Provision </a:t>
            </a:r>
            <a:r>
              <a:rPr lang="en-US" dirty="0"/>
              <a:t>a Windows Azure BizTalk Service</a:t>
            </a:r>
            <a:br>
              <a:rPr lang="en-US" dirty="0"/>
            </a:br>
            <a:endParaRPr lang="en-US" dirty="0"/>
          </a:p>
        </p:txBody>
      </p:sp>
      <p:pic>
        <p:nvPicPr>
          <p:cNvPr id="5" name="Picture 4"/>
          <p:cNvPicPr/>
          <p:nvPr/>
        </p:nvPicPr>
        <p:blipFill>
          <a:blip r:embed="rId3"/>
          <a:stretch>
            <a:fillRect/>
          </a:stretch>
        </p:blipFill>
        <p:spPr>
          <a:xfrm>
            <a:off x="2073739" y="1769070"/>
            <a:ext cx="8288996" cy="4544897"/>
          </a:xfrm>
          <a:prstGeom prst="rect">
            <a:avLst/>
          </a:prstGeom>
        </p:spPr>
      </p:pic>
    </p:spTree>
    <p:extLst>
      <p:ext uri="{BB962C8B-B14F-4D97-AF65-F5344CB8AC3E}">
        <p14:creationId xmlns:p14="http://schemas.microsoft.com/office/powerpoint/2010/main" val="266976260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146304" tIns="91440" rIns="146304" bIns="91440" rtlCol="0" anchor="t">
            <a:noAutofit/>
          </a:bodyPr>
          <a:lstStyle/>
          <a:p>
            <a:r>
              <a:rPr lang="en-US" dirty="0"/>
              <a:t>Installing Windows Azure BizTalk Services SDK</a:t>
            </a:r>
            <a:br>
              <a:rPr lang="en-US" dirty="0"/>
            </a:br>
            <a:endParaRPr lang="en-US" dirty="0"/>
          </a:p>
        </p:txBody>
      </p:sp>
      <p:pic>
        <p:nvPicPr>
          <p:cNvPr id="4" name="Picture 3"/>
          <p:cNvPicPr/>
          <p:nvPr/>
        </p:nvPicPr>
        <p:blipFill>
          <a:blip r:embed="rId3"/>
          <a:stretch>
            <a:fillRect/>
          </a:stretch>
        </p:blipFill>
        <p:spPr>
          <a:xfrm>
            <a:off x="97557" y="1337023"/>
            <a:ext cx="3993983" cy="2664278"/>
          </a:xfrm>
          <a:prstGeom prst="rect">
            <a:avLst/>
          </a:prstGeom>
        </p:spPr>
      </p:pic>
      <p:pic>
        <p:nvPicPr>
          <p:cNvPr id="6" name="Picture 5"/>
          <p:cNvPicPr/>
          <p:nvPr/>
        </p:nvPicPr>
        <p:blipFill>
          <a:blip r:embed="rId4"/>
          <a:stretch>
            <a:fillRect/>
          </a:stretch>
        </p:blipFill>
        <p:spPr>
          <a:xfrm>
            <a:off x="4177647" y="1324893"/>
            <a:ext cx="4018349" cy="2691662"/>
          </a:xfrm>
          <a:prstGeom prst="rect">
            <a:avLst/>
          </a:prstGeom>
        </p:spPr>
      </p:pic>
      <p:pic>
        <p:nvPicPr>
          <p:cNvPr id="7" name="Picture 6"/>
          <p:cNvPicPr/>
          <p:nvPr/>
        </p:nvPicPr>
        <p:blipFill>
          <a:blip r:embed="rId5"/>
          <a:stretch>
            <a:fillRect/>
          </a:stretch>
        </p:blipFill>
        <p:spPr>
          <a:xfrm>
            <a:off x="8263776" y="1310709"/>
            <a:ext cx="4085459" cy="2728920"/>
          </a:xfrm>
          <a:prstGeom prst="rect">
            <a:avLst/>
          </a:prstGeom>
        </p:spPr>
      </p:pic>
      <p:pic>
        <p:nvPicPr>
          <p:cNvPr id="9" name="Picture 8"/>
          <p:cNvPicPr/>
          <p:nvPr/>
        </p:nvPicPr>
        <p:blipFill>
          <a:blip r:embed="rId6"/>
          <a:stretch>
            <a:fillRect/>
          </a:stretch>
        </p:blipFill>
        <p:spPr>
          <a:xfrm>
            <a:off x="755959" y="4074727"/>
            <a:ext cx="3554699" cy="2770001"/>
          </a:xfrm>
          <a:prstGeom prst="rect">
            <a:avLst/>
          </a:prstGeom>
        </p:spPr>
      </p:pic>
      <p:pic>
        <p:nvPicPr>
          <p:cNvPr id="10" name="Picture 9"/>
          <p:cNvPicPr/>
          <p:nvPr/>
        </p:nvPicPr>
        <p:blipFill>
          <a:blip r:embed="rId7"/>
          <a:stretch>
            <a:fillRect/>
          </a:stretch>
        </p:blipFill>
        <p:spPr>
          <a:xfrm>
            <a:off x="4409743" y="4074727"/>
            <a:ext cx="3527961" cy="2770001"/>
          </a:xfrm>
          <a:prstGeom prst="rect">
            <a:avLst/>
          </a:prstGeom>
        </p:spPr>
      </p:pic>
      <p:pic>
        <p:nvPicPr>
          <p:cNvPr id="11" name="Picture 10"/>
          <p:cNvPicPr/>
          <p:nvPr/>
        </p:nvPicPr>
        <p:blipFill>
          <a:blip r:embed="rId8"/>
          <a:stretch>
            <a:fillRect/>
          </a:stretch>
        </p:blipFill>
        <p:spPr>
          <a:xfrm>
            <a:off x="8018868" y="4074727"/>
            <a:ext cx="3527961" cy="2770001"/>
          </a:xfrm>
          <a:prstGeom prst="rect">
            <a:avLst/>
          </a:prstGeom>
        </p:spPr>
      </p:pic>
    </p:spTree>
    <p:extLst>
      <p:ext uri="{BB962C8B-B14F-4D97-AF65-F5344CB8AC3E}">
        <p14:creationId xmlns:p14="http://schemas.microsoft.com/office/powerpoint/2010/main" val="316392322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8000" dirty="0" smtClean="0"/>
              <a:t>Migration </a:t>
            </a:r>
            <a:r>
              <a:rPr lang="en-US" sz="8000" dirty="0"/>
              <a:t>Challenges</a:t>
            </a:r>
          </a:p>
        </p:txBody>
      </p:sp>
      <p:sp>
        <p:nvSpPr>
          <p:cNvPr id="6" name="Subtitle 6"/>
          <p:cNvSpPr txBox="1">
            <a:spLocks/>
          </p:cNvSpPr>
          <p:nvPr/>
        </p:nvSpPr>
        <p:spPr>
          <a:xfrm>
            <a:off x="385589" y="3425254"/>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Main differences and challengers between BizTalk Server and WABS</a:t>
            </a:r>
          </a:p>
          <a:p>
            <a:pPr marL="0" indent="0">
              <a:buNone/>
            </a:pPr>
            <a:endParaRPr lang="en-US" sz="2400" dirty="0"/>
          </a:p>
        </p:txBody>
      </p:sp>
    </p:spTree>
    <p:extLst>
      <p:ext uri="{BB962C8B-B14F-4D97-AF65-F5344CB8AC3E}">
        <p14:creationId xmlns:p14="http://schemas.microsoft.com/office/powerpoint/2010/main" val="220817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The Challenge</a:t>
            </a:r>
            <a:br>
              <a:rPr lang="en-US" b="1" dirty="0"/>
            </a:br>
            <a:endParaRPr lang="en-US" dirty="0"/>
          </a:p>
        </p:txBody>
      </p:sp>
      <p:grpSp>
        <p:nvGrpSpPr>
          <p:cNvPr id="10" name="Group 9"/>
          <p:cNvGrpSpPr/>
          <p:nvPr/>
        </p:nvGrpSpPr>
        <p:grpSpPr>
          <a:xfrm>
            <a:off x="3822774" y="1885403"/>
            <a:ext cx="2638425" cy="4348163"/>
            <a:chOff x="341313" y="2235200"/>
            <a:chExt cx="2638425" cy="4348163"/>
          </a:xfrm>
        </p:grpSpPr>
        <p:sp>
          <p:nvSpPr>
            <p:cNvPr id="11" name="AutoShape 3"/>
            <p:cNvSpPr>
              <a:spLocks noChangeArrowheads="1"/>
            </p:cNvSpPr>
            <p:nvPr/>
          </p:nvSpPr>
          <p:spPr bwMode="auto">
            <a:xfrm>
              <a:off x="341313" y="2235200"/>
              <a:ext cx="2589212" cy="4348163"/>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wrap="none" anchor="ctr"/>
            <a:lstStyle/>
            <a:p>
              <a:pPr>
                <a:defRPr/>
              </a:pPr>
              <a:endParaRPr lang="en-US" sz="1600">
                <a:solidFill>
                  <a:srgbClr val="000000"/>
                </a:solidFill>
              </a:endParaRPr>
            </a:p>
          </p:txBody>
        </p:sp>
        <p:sp>
          <p:nvSpPr>
            <p:cNvPr id="14" name="Text Box 5"/>
            <p:cNvSpPr txBox="1">
              <a:spLocks noChangeArrowheads="1"/>
            </p:cNvSpPr>
            <p:nvPr/>
          </p:nvSpPr>
          <p:spPr bwMode="auto">
            <a:xfrm>
              <a:off x="1158875" y="2287588"/>
              <a:ext cx="1820863" cy="341632"/>
            </a:xfrm>
            <a:prstGeom prst="rect">
              <a:avLst/>
            </a:prstGeom>
            <a:noFill/>
            <a:ln w="9525" algn="ctr">
              <a:noFill/>
              <a:miter lim="800000"/>
              <a:headEnd/>
              <a:tailEnd/>
            </a:ln>
          </p:spPr>
          <p:txBody>
            <a:bodyPr>
              <a:spAutoFit/>
            </a:bodyPr>
            <a:lstStyle/>
            <a:p>
              <a:pPr algn="r">
                <a:lnSpc>
                  <a:spcPct val="90000"/>
                </a:lnSpc>
                <a:spcBef>
                  <a:spcPct val="40000"/>
                </a:spcBef>
              </a:pPr>
              <a:r>
                <a:rPr lang="en-US" b="1" dirty="0">
                  <a:solidFill>
                    <a:srgbClr val="000000"/>
                  </a:solidFill>
                </a:rPr>
                <a:t>Receive Port</a:t>
              </a:r>
            </a:p>
          </p:txBody>
        </p:sp>
      </p:grpSp>
      <p:grpSp>
        <p:nvGrpSpPr>
          <p:cNvPr id="15" name="Group 14"/>
          <p:cNvGrpSpPr/>
          <p:nvPr/>
        </p:nvGrpSpPr>
        <p:grpSpPr>
          <a:xfrm>
            <a:off x="6769174" y="1885403"/>
            <a:ext cx="2589212" cy="2384355"/>
            <a:chOff x="3287713" y="2235200"/>
            <a:chExt cx="2589212" cy="3805238"/>
          </a:xfrm>
        </p:grpSpPr>
        <p:sp>
          <p:nvSpPr>
            <p:cNvPr id="16" name="AutoShape 2"/>
            <p:cNvSpPr>
              <a:spLocks noChangeArrowheads="1"/>
            </p:cNvSpPr>
            <p:nvPr/>
          </p:nvSpPr>
          <p:spPr bwMode="auto">
            <a:xfrm>
              <a:off x="3287713" y="2235200"/>
              <a:ext cx="2589212" cy="3805238"/>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wrap="none" anchor="ctr"/>
            <a:lstStyle/>
            <a:p>
              <a:pPr>
                <a:defRPr/>
              </a:pPr>
              <a:endParaRPr lang="en-US">
                <a:solidFill>
                  <a:srgbClr val="000000"/>
                </a:solidFill>
              </a:endParaRPr>
            </a:p>
          </p:txBody>
        </p:sp>
        <p:sp>
          <p:nvSpPr>
            <p:cNvPr id="17" name="Text Box 17"/>
            <p:cNvSpPr txBox="1">
              <a:spLocks noChangeArrowheads="1"/>
            </p:cNvSpPr>
            <p:nvPr/>
          </p:nvSpPr>
          <p:spPr bwMode="auto">
            <a:xfrm>
              <a:off x="3575050" y="2287588"/>
              <a:ext cx="2016125" cy="545217"/>
            </a:xfrm>
            <a:prstGeom prst="rect">
              <a:avLst/>
            </a:prstGeom>
            <a:noFill/>
            <a:ln w="9525" algn="ctr">
              <a:noFill/>
              <a:miter lim="800000"/>
              <a:headEnd/>
              <a:tailEnd/>
            </a:ln>
          </p:spPr>
          <p:txBody>
            <a:bodyPr>
              <a:spAutoFit/>
            </a:bodyPr>
            <a:lstStyle/>
            <a:p>
              <a:pPr algn="ctr">
                <a:lnSpc>
                  <a:spcPct val="90000"/>
                </a:lnSpc>
                <a:spcBef>
                  <a:spcPct val="40000"/>
                </a:spcBef>
              </a:pPr>
              <a:r>
                <a:rPr lang="en-US" b="1" dirty="0" smtClean="0">
                  <a:solidFill>
                    <a:srgbClr val="000000"/>
                  </a:solidFill>
                </a:rPr>
                <a:t>Orchestration</a:t>
              </a:r>
              <a:endParaRPr lang="en-US" b="1" dirty="0">
                <a:solidFill>
                  <a:srgbClr val="000000"/>
                </a:solidFill>
              </a:endParaRPr>
            </a:p>
          </p:txBody>
        </p:sp>
      </p:grpSp>
      <p:sp>
        <p:nvSpPr>
          <p:cNvPr id="18" name="AutoShape 15"/>
          <p:cNvSpPr>
            <a:spLocks noChangeArrowheads="1"/>
          </p:cNvSpPr>
          <p:nvPr/>
        </p:nvSpPr>
        <p:spPr bwMode="auto">
          <a:xfrm>
            <a:off x="7194624" y="2412453"/>
            <a:ext cx="1738312" cy="1581150"/>
          </a:xfrm>
          <a:prstGeom prst="roundRect">
            <a:avLst>
              <a:gd name="adj" fmla="val 2931"/>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nSpc>
                <a:spcPct val="90000"/>
              </a:lnSpc>
              <a:defRPr/>
            </a:pPr>
            <a:endParaRPr lang="en-US" dirty="0">
              <a:solidFill>
                <a:srgbClr val="000000"/>
              </a:solidFill>
            </a:endParaRPr>
          </a:p>
        </p:txBody>
      </p:sp>
      <p:grpSp>
        <p:nvGrpSpPr>
          <p:cNvPr id="19" name="Group 18"/>
          <p:cNvGrpSpPr/>
          <p:nvPr/>
        </p:nvGrpSpPr>
        <p:grpSpPr>
          <a:xfrm>
            <a:off x="4511142" y="1020216"/>
            <a:ext cx="1635732" cy="781050"/>
            <a:chOff x="1029681" y="1408113"/>
            <a:chExt cx="1635732" cy="781050"/>
          </a:xfrm>
        </p:grpSpPr>
        <p:sp>
          <p:nvSpPr>
            <p:cNvPr id="20" name="Text Box 32"/>
            <p:cNvSpPr txBox="1">
              <a:spLocks noChangeArrowheads="1"/>
            </p:cNvSpPr>
            <p:nvPr/>
          </p:nvSpPr>
          <p:spPr bwMode="auto">
            <a:xfrm>
              <a:off x="1465263" y="1576388"/>
              <a:ext cx="1200150" cy="480131"/>
            </a:xfrm>
            <a:prstGeom prst="rect">
              <a:avLst/>
            </a:prstGeom>
            <a:noFill/>
            <a:ln w="9525" algn="ctr">
              <a:noFill/>
              <a:miter lim="800000"/>
              <a:headEnd/>
              <a:tailEnd/>
            </a:ln>
          </p:spPr>
          <p:txBody>
            <a:bodyPr>
              <a:spAutoFit/>
            </a:bodyPr>
            <a:lstStyle/>
            <a:p>
              <a:pPr algn="l">
                <a:lnSpc>
                  <a:spcPct val="90000"/>
                </a:lnSpc>
                <a:spcBef>
                  <a:spcPct val="40000"/>
                </a:spcBef>
              </a:pPr>
              <a:r>
                <a:rPr lang="en-US" sz="1400" dirty="0">
                  <a:solidFill>
                    <a:srgbClr val="000000"/>
                  </a:solidFill>
                </a:rPr>
                <a:t>XML EDI or </a:t>
              </a:r>
              <a:br>
                <a:rPr lang="en-US" sz="1400" dirty="0">
                  <a:solidFill>
                    <a:srgbClr val="000000"/>
                  </a:solidFill>
                </a:rPr>
              </a:br>
              <a:r>
                <a:rPr lang="en-US" sz="1400" dirty="0">
                  <a:solidFill>
                    <a:srgbClr val="000000"/>
                  </a:solidFill>
                </a:rPr>
                <a:t>Flat File</a:t>
              </a:r>
            </a:p>
          </p:txBody>
        </p:sp>
        <p:pic>
          <p:nvPicPr>
            <p:cNvPr id="21" name="Picture 33" descr="Documen_Writing01"/>
            <p:cNvPicPr>
              <a:picLocks noChangeAspect="1" noChangeArrowheads="1"/>
            </p:cNvPicPr>
            <p:nvPr/>
          </p:nvPicPr>
          <p:blipFill>
            <a:blip r:embed="rId3" cstate="print"/>
            <a:srcRect/>
            <a:stretch>
              <a:fillRect/>
            </a:stretch>
          </p:blipFill>
          <p:spPr bwMode="auto">
            <a:xfrm>
              <a:off x="1029681" y="1408113"/>
              <a:ext cx="478444" cy="781050"/>
            </a:xfrm>
            <a:prstGeom prst="rect">
              <a:avLst/>
            </a:prstGeom>
            <a:noFill/>
            <a:ln w="9525">
              <a:noFill/>
              <a:miter lim="800000"/>
              <a:headEnd/>
              <a:tailEnd/>
            </a:ln>
          </p:spPr>
        </p:pic>
      </p:grpSp>
      <p:grpSp>
        <p:nvGrpSpPr>
          <p:cNvPr id="22" name="Group 21"/>
          <p:cNvGrpSpPr/>
          <p:nvPr/>
        </p:nvGrpSpPr>
        <p:grpSpPr>
          <a:xfrm>
            <a:off x="10402355" y="1020216"/>
            <a:ext cx="1669068" cy="781050"/>
            <a:chOff x="6920894" y="1408113"/>
            <a:chExt cx="1669068" cy="781050"/>
          </a:xfrm>
        </p:grpSpPr>
        <p:pic>
          <p:nvPicPr>
            <p:cNvPr id="23" name="Picture 34" descr="Documen_Writing01"/>
            <p:cNvPicPr>
              <a:picLocks noChangeAspect="1" noChangeArrowheads="1"/>
            </p:cNvPicPr>
            <p:nvPr/>
          </p:nvPicPr>
          <p:blipFill>
            <a:blip r:embed="rId3" cstate="print">
              <a:lum bright="18000" contrast="-18000"/>
            </a:blip>
            <a:srcRect/>
            <a:stretch>
              <a:fillRect/>
            </a:stretch>
          </p:blipFill>
          <p:spPr bwMode="auto">
            <a:xfrm>
              <a:off x="6920894" y="1408113"/>
              <a:ext cx="478444" cy="781050"/>
            </a:xfrm>
            <a:prstGeom prst="rect">
              <a:avLst/>
            </a:prstGeom>
            <a:noFill/>
            <a:ln w="9525">
              <a:noFill/>
              <a:miter lim="800000"/>
              <a:headEnd/>
              <a:tailEnd/>
            </a:ln>
          </p:spPr>
        </p:pic>
        <p:sp>
          <p:nvSpPr>
            <p:cNvPr id="24" name="Text Box 41"/>
            <p:cNvSpPr txBox="1">
              <a:spLocks noChangeArrowheads="1"/>
            </p:cNvSpPr>
            <p:nvPr/>
          </p:nvSpPr>
          <p:spPr bwMode="auto">
            <a:xfrm>
              <a:off x="7346949" y="1408113"/>
              <a:ext cx="1243013" cy="480131"/>
            </a:xfrm>
            <a:prstGeom prst="rect">
              <a:avLst/>
            </a:prstGeom>
            <a:noFill/>
            <a:ln w="9525" algn="ctr">
              <a:noFill/>
              <a:miter lim="800000"/>
              <a:headEnd/>
              <a:tailEnd/>
            </a:ln>
          </p:spPr>
          <p:txBody>
            <a:bodyPr wrap="square">
              <a:spAutoFit/>
            </a:bodyPr>
            <a:lstStyle/>
            <a:p>
              <a:pPr algn="l">
                <a:lnSpc>
                  <a:spcPct val="90000"/>
                </a:lnSpc>
                <a:spcBef>
                  <a:spcPct val="40000"/>
                </a:spcBef>
              </a:pPr>
              <a:r>
                <a:rPr lang="en-US" sz="1400" dirty="0">
                  <a:solidFill>
                    <a:srgbClr val="000000"/>
                  </a:solidFill>
                </a:rPr>
                <a:t>XML EDI or </a:t>
              </a:r>
              <a:br>
                <a:rPr lang="en-US" sz="1400" dirty="0">
                  <a:solidFill>
                    <a:srgbClr val="000000"/>
                  </a:solidFill>
                </a:rPr>
              </a:br>
              <a:r>
                <a:rPr lang="en-US" sz="1400" dirty="0">
                  <a:solidFill>
                    <a:srgbClr val="000000"/>
                  </a:solidFill>
                </a:rPr>
                <a:t>Flat File</a:t>
              </a:r>
            </a:p>
          </p:txBody>
        </p:sp>
      </p:grpSp>
      <p:cxnSp>
        <p:nvCxnSpPr>
          <p:cNvPr id="25" name="AutoShape 7"/>
          <p:cNvCxnSpPr>
            <a:cxnSpLocks noChangeShapeType="1"/>
            <a:stCxn id="53" idx="0"/>
          </p:cNvCxnSpPr>
          <p:nvPr/>
        </p:nvCxnSpPr>
        <p:spPr bwMode="auto">
          <a:xfrm rot="5400000" flipH="1">
            <a:off x="3636243" y="2813297"/>
            <a:ext cx="2566987" cy="396875"/>
          </a:xfrm>
          <a:prstGeom prst="bentConnector3">
            <a:avLst>
              <a:gd name="adj1" fmla="val 40875"/>
            </a:avLst>
          </a:prstGeom>
          <a:noFill/>
          <a:ln w="38100">
            <a:solidFill>
              <a:srgbClr val="CC0000"/>
            </a:solidFill>
            <a:miter lim="800000"/>
            <a:headEnd type="triangle" w="med" len="med"/>
            <a:tailEnd/>
          </a:ln>
        </p:spPr>
      </p:cxnSp>
      <p:grpSp>
        <p:nvGrpSpPr>
          <p:cNvPr id="26" name="Group 18"/>
          <p:cNvGrpSpPr>
            <a:grpSpLocks/>
          </p:cNvGrpSpPr>
          <p:nvPr/>
        </p:nvGrpSpPr>
        <p:grpSpPr bwMode="auto">
          <a:xfrm>
            <a:off x="7454974" y="2656748"/>
            <a:ext cx="1231900" cy="1012825"/>
            <a:chOff x="2503" y="1987"/>
            <a:chExt cx="776" cy="638"/>
          </a:xfrm>
        </p:grpSpPr>
        <p:sp>
          <p:nvSpPr>
            <p:cNvPr id="27" name="Line 19"/>
            <p:cNvSpPr>
              <a:spLocks noChangeShapeType="1"/>
            </p:cNvSpPr>
            <p:nvPr/>
          </p:nvSpPr>
          <p:spPr bwMode="auto">
            <a:xfrm>
              <a:off x="2611" y="2311"/>
              <a:ext cx="0" cy="205"/>
            </a:xfrm>
            <a:prstGeom prst="line">
              <a:avLst/>
            </a:prstGeom>
            <a:noFill/>
            <a:ln w="38100">
              <a:solidFill>
                <a:srgbClr val="4D4D4D"/>
              </a:solidFill>
              <a:round/>
              <a:headEnd/>
              <a:tailEnd/>
            </a:ln>
          </p:spPr>
          <p:txBody>
            <a:bodyPr wrap="none" anchor="ctr"/>
            <a:lstStyle/>
            <a:p>
              <a:endParaRPr lang="en-US">
                <a:solidFill>
                  <a:srgbClr val="000000"/>
                </a:solidFill>
              </a:endParaRPr>
            </a:p>
          </p:txBody>
        </p:sp>
        <p:sp>
          <p:nvSpPr>
            <p:cNvPr id="28" name="Line 20"/>
            <p:cNvSpPr>
              <a:spLocks noChangeShapeType="1"/>
            </p:cNvSpPr>
            <p:nvPr/>
          </p:nvSpPr>
          <p:spPr bwMode="auto">
            <a:xfrm>
              <a:off x="3165" y="2315"/>
              <a:ext cx="1" cy="214"/>
            </a:xfrm>
            <a:prstGeom prst="line">
              <a:avLst/>
            </a:prstGeom>
            <a:noFill/>
            <a:ln w="38100">
              <a:solidFill>
                <a:srgbClr val="4D4D4D"/>
              </a:solidFill>
              <a:round/>
              <a:headEnd/>
              <a:tailEnd/>
            </a:ln>
          </p:spPr>
          <p:txBody>
            <a:bodyPr wrap="none" anchor="ctr"/>
            <a:lstStyle/>
            <a:p>
              <a:endParaRPr lang="en-US">
                <a:solidFill>
                  <a:srgbClr val="000000"/>
                </a:solidFill>
              </a:endParaRPr>
            </a:p>
          </p:txBody>
        </p:sp>
        <p:sp>
          <p:nvSpPr>
            <p:cNvPr id="29" name="Line 21"/>
            <p:cNvSpPr>
              <a:spLocks noChangeShapeType="1"/>
            </p:cNvSpPr>
            <p:nvPr/>
          </p:nvSpPr>
          <p:spPr bwMode="auto">
            <a:xfrm>
              <a:off x="2893" y="2074"/>
              <a:ext cx="0" cy="456"/>
            </a:xfrm>
            <a:prstGeom prst="line">
              <a:avLst/>
            </a:prstGeom>
            <a:noFill/>
            <a:ln w="38100">
              <a:solidFill>
                <a:srgbClr val="4D4D4D"/>
              </a:solidFill>
              <a:round/>
              <a:headEnd/>
              <a:tailEnd/>
            </a:ln>
          </p:spPr>
          <p:txBody>
            <a:bodyPr wrap="none" anchor="ctr"/>
            <a:lstStyle/>
            <a:p>
              <a:endParaRPr lang="en-US">
                <a:solidFill>
                  <a:srgbClr val="000000"/>
                </a:solidFill>
              </a:endParaRPr>
            </a:p>
          </p:txBody>
        </p:sp>
        <p:sp>
          <p:nvSpPr>
            <p:cNvPr id="30" name="Line 22"/>
            <p:cNvSpPr>
              <a:spLocks noChangeShapeType="1"/>
            </p:cNvSpPr>
            <p:nvPr/>
          </p:nvSpPr>
          <p:spPr bwMode="auto">
            <a:xfrm flipH="1" flipV="1">
              <a:off x="2612" y="2320"/>
              <a:ext cx="552" cy="2"/>
            </a:xfrm>
            <a:prstGeom prst="line">
              <a:avLst/>
            </a:prstGeom>
            <a:noFill/>
            <a:ln w="38100">
              <a:solidFill>
                <a:srgbClr val="4D4D4D"/>
              </a:solidFill>
              <a:round/>
              <a:headEnd/>
              <a:tailEnd/>
            </a:ln>
          </p:spPr>
          <p:txBody>
            <a:bodyPr wrap="none" anchor="ctr"/>
            <a:lstStyle/>
            <a:p>
              <a:endParaRPr lang="en-US">
                <a:solidFill>
                  <a:srgbClr val="000000"/>
                </a:solidFill>
              </a:endParaRPr>
            </a:p>
          </p:txBody>
        </p:sp>
        <p:sp>
          <p:nvSpPr>
            <p:cNvPr id="31" name="Oval 23"/>
            <p:cNvSpPr>
              <a:spLocks noChangeArrowheads="1"/>
            </p:cNvSpPr>
            <p:nvPr/>
          </p:nvSpPr>
          <p:spPr bwMode="auto">
            <a:xfrm>
              <a:off x="2757" y="1987"/>
              <a:ext cx="269" cy="163"/>
            </a:xfrm>
            <a:prstGeom prst="ellipse">
              <a:avLst/>
            </a:prstGeom>
            <a:solidFill>
              <a:srgbClr val="F9D4CA"/>
            </a:solidFill>
            <a:ln w="9525" algn="ctr">
              <a:solidFill>
                <a:srgbClr val="333333"/>
              </a:solidFill>
              <a:round/>
              <a:headEnd/>
              <a:tailEnd/>
            </a:ln>
            <a:effectLst>
              <a:outerShdw dist="35921" dir="2700000" algn="ctr" rotWithShape="0">
                <a:srgbClr val="4D4D4D">
                  <a:alpha val="50000"/>
                </a:srgbClr>
              </a:outerShdw>
            </a:effectLst>
          </p:spPr>
          <p:txBody>
            <a:bodyPr/>
            <a:lstStyle/>
            <a:p>
              <a:pPr>
                <a:defRPr/>
              </a:pPr>
              <a:endParaRPr lang="en-US">
                <a:solidFill>
                  <a:srgbClr val="000000"/>
                </a:solidFill>
              </a:endParaRPr>
            </a:p>
          </p:txBody>
        </p:sp>
        <p:sp>
          <p:nvSpPr>
            <p:cNvPr id="32" name="AutoShape 24"/>
            <p:cNvSpPr>
              <a:spLocks noChangeArrowheads="1"/>
            </p:cNvSpPr>
            <p:nvPr/>
          </p:nvSpPr>
          <p:spPr bwMode="auto">
            <a:xfrm>
              <a:off x="2724" y="2232"/>
              <a:ext cx="334" cy="178"/>
            </a:xfrm>
            <a:prstGeom prst="flowChartDecision">
              <a:avLst/>
            </a:prstGeom>
            <a:solidFill>
              <a:srgbClr val="C8F7D3"/>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a:solidFill>
                  <a:srgbClr val="000000"/>
                </a:solidFill>
              </a:endParaRPr>
            </a:p>
          </p:txBody>
        </p:sp>
        <p:sp>
          <p:nvSpPr>
            <p:cNvPr id="33" name="AutoShape 25"/>
            <p:cNvSpPr>
              <a:spLocks noChangeArrowheads="1"/>
            </p:cNvSpPr>
            <p:nvPr/>
          </p:nvSpPr>
          <p:spPr bwMode="auto">
            <a:xfrm>
              <a:off x="2503" y="2483"/>
              <a:ext cx="228" cy="142"/>
            </a:xfrm>
            <a:prstGeom prst="flowChartAlternateProcess">
              <a:avLst/>
            </a:prstGeom>
            <a:solidFill>
              <a:srgbClr val="C4C4F8"/>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a:solidFill>
                  <a:srgbClr val="000000"/>
                </a:solidFill>
              </a:endParaRPr>
            </a:p>
          </p:txBody>
        </p:sp>
        <p:sp>
          <p:nvSpPr>
            <p:cNvPr id="34" name="AutoShape 26"/>
            <p:cNvSpPr>
              <a:spLocks noChangeArrowheads="1"/>
            </p:cNvSpPr>
            <p:nvPr/>
          </p:nvSpPr>
          <p:spPr bwMode="auto">
            <a:xfrm>
              <a:off x="2777" y="2483"/>
              <a:ext cx="228" cy="142"/>
            </a:xfrm>
            <a:prstGeom prst="flowChartAlternateProcess">
              <a:avLst/>
            </a:prstGeom>
            <a:solidFill>
              <a:srgbClr val="C4C4F8"/>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a:solidFill>
                  <a:srgbClr val="000000"/>
                </a:solidFill>
              </a:endParaRPr>
            </a:p>
          </p:txBody>
        </p:sp>
        <p:sp>
          <p:nvSpPr>
            <p:cNvPr id="35" name="AutoShape 27"/>
            <p:cNvSpPr>
              <a:spLocks noChangeArrowheads="1"/>
            </p:cNvSpPr>
            <p:nvPr/>
          </p:nvSpPr>
          <p:spPr bwMode="auto">
            <a:xfrm>
              <a:off x="3051" y="2483"/>
              <a:ext cx="228" cy="142"/>
            </a:xfrm>
            <a:prstGeom prst="flowChartAlternateProcess">
              <a:avLst/>
            </a:prstGeom>
            <a:solidFill>
              <a:srgbClr val="C4C4F8"/>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a:solidFill>
                  <a:srgbClr val="000000"/>
                </a:solidFill>
              </a:endParaRPr>
            </a:p>
          </p:txBody>
        </p:sp>
      </p:grpSp>
      <p:grpSp>
        <p:nvGrpSpPr>
          <p:cNvPr id="36" name="Group 35"/>
          <p:cNvGrpSpPr/>
          <p:nvPr/>
        </p:nvGrpSpPr>
        <p:grpSpPr>
          <a:xfrm>
            <a:off x="9704461" y="1885403"/>
            <a:ext cx="2589213" cy="4348163"/>
            <a:chOff x="6223000" y="2235200"/>
            <a:chExt cx="2589213" cy="4348163"/>
          </a:xfrm>
        </p:grpSpPr>
        <p:sp>
          <p:nvSpPr>
            <p:cNvPr id="37" name="AutoShape 12"/>
            <p:cNvSpPr>
              <a:spLocks noChangeArrowheads="1"/>
            </p:cNvSpPr>
            <p:nvPr/>
          </p:nvSpPr>
          <p:spPr bwMode="auto">
            <a:xfrm>
              <a:off x="6223000" y="2235200"/>
              <a:ext cx="2589213" cy="4348163"/>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wrap="none" anchor="ctr"/>
            <a:lstStyle/>
            <a:p>
              <a:pPr>
                <a:defRPr/>
              </a:pPr>
              <a:endParaRPr lang="en-US">
                <a:solidFill>
                  <a:srgbClr val="000000"/>
                </a:solidFill>
              </a:endParaRPr>
            </a:p>
          </p:txBody>
        </p:sp>
        <p:sp>
          <p:nvSpPr>
            <p:cNvPr id="38" name="Text Box 28"/>
            <p:cNvSpPr txBox="1">
              <a:spLocks noChangeArrowheads="1"/>
            </p:cNvSpPr>
            <p:nvPr/>
          </p:nvSpPr>
          <p:spPr bwMode="auto">
            <a:xfrm>
              <a:off x="6977063" y="2287588"/>
              <a:ext cx="1820862" cy="341632"/>
            </a:xfrm>
            <a:prstGeom prst="rect">
              <a:avLst/>
            </a:prstGeom>
            <a:noFill/>
            <a:ln w="9525" algn="ctr">
              <a:noFill/>
              <a:miter lim="800000"/>
              <a:headEnd/>
              <a:tailEnd/>
            </a:ln>
          </p:spPr>
          <p:txBody>
            <a:bodyPr>
              <a:spAutoFit/>
            </a:bodyPr>
            <a:lstStyle/>
            <a:p>
              <a:pPr algn="r">
                <a:lnSpc>
                  <a:spcPct val="90000"/>
                </a:lnSpc>
                <a:spcBef>
                  <a:spcPct val="40000"/>
                </a:spcBef>
              </a:pPr>
              <a:r>
                <a:rPr lang="en-US" b="1" dirty="0">
                  <a:solidFill>
                    <a:srgbClr val="000000"/>
                  </a:solidFill>
                </a:rPr>
                <a:t>Send Port</a:t>
              </a:r>
            </a:p>
          </p:txBody>
        </p:sp>
      </p:grpSp>
      <p:cxnSp>
        <p:nvCxnSpPr>
          <p:cNvPr id="39" name="AutoShape 29"/>
          <p:cNvCxnSpPr>
            <a:cxnSpLocks noChangeShapeType="1"/>
          </p:cNvCxnSpPr>
          <p:nvPr/>
        </p:nvCxnSpPr>
        <p:spPr bwMode="auto">
          <a:xfrm flipV="1">
            <a:off x="6192911" y="4860378"/>
            <a:ext cx="1414463" cy="298450"/>
          </a:xfrm>
          <a:prstGeom prst="bentConnector3">
            <a:avLst>
              <a:gd name="adj1" fmla="val 49944"/>
            </a:avLst>
          </a:prstGeom>
          <a:noFill/>
          <a:ln w="38100">
            <a:solidFill>
              <a:srgbClr val="CC0000"/>
            </a:solidFill>
            <a:miter lim="800000"/>
            <a:headEnd/>
            <a:tailEnd type="triangle" w="med" len="med"/>
          </a:ln>
        </p:spPr>
      </p:cxnSp>
      <p:cxnSp>
        <p:nvCxnSpPr>
          <p:cNvPr id="40" name="AutoShape 30"/>
          <p:cNvCxnSpPr>
            <a:cxnSpLocks noChangeShapeType="1"/>
          </p:cNvCxnSpPr>
          <p:nvPr/>
        </p:nvCxnSpPr>
        <p:spPr bwMode="auto">
          <a:xfrm>
            <a:off x="8521774" y="4860378"/>
            <a:ext cx="1397000" cy="298450"/>
          </a:xfrm>
          <a:prstGeom prst="bentConnector3">
            <a:avLst>
              <a:gd name="adj1" fmla="val 50000"/>
            </a:avLst>
          </a:prstGeom>
          <a:noFill/>
          <a:ln w="38100">
            <a:solidFill>
              <a:srgbClr val="CC0000"/>
            </a:solidFill>
            <a:miter lim="800000"/>
            <a:headEnd/>
            <a:tailEnd type="triangle" w="med" len="med"/>
          </a:ln>
        </p:spPr>
      </p:cxnSp>
      <p:sp>
        <p:nvSpPr>
          <p:cNvPr id="41" name="AutoShape 31"/>
          <p:cNvSpPr>
            <a:spLocks noChangeArrowheads="1"/>
          </p:cNvSpPr>
          <p:nvPr/>
        </p:nvSpPr>
        <p:spPr bwMode="auto">
          <a:xfrm>
            <a:off x="9925124" y="2387053"/>
            <a:ext cx="2147887" cy="1627188"/>
          </a:xfrm>
          <a:prstGeom prst="roundRect">
            <a:avLst>
              <a:gd name="adj" fmla="val 4167"/>
            </a:avLst>
          </a:prstGeom>
          <a:solidFill>
            <a:schemeClr val="bg2">
              <a:alpha val="30196"/>
            </a:schemeClr>
          </a:solidFill>
          <a:ln w="19050" algn="ctr">
            <a:solidFill>
              <a:srgbClr val="4D4D4D"/>
            </a:solidFill>
            <a:prstDash val="sysDot"/>
            <a:round/>
            <a:headEnd/>
            <a:tailEnd/>
          </a:ln>
        </p:spPr>
        <p:txBody>
          <a:bodyPr wrap="none" tIns="18288"/>
          <a:lstStyle/>
          <a:p>
            <a:pPr algn="l">
              <a:lnSpc>
                <a:spcPct val="90000"/>
              </a:lnSpc>
              <a:spcBef>
                <a:spcPct val="40000"/>
              </a:spcBef>
            </a:pPr>
            <a:endParaRPr lang="en-US" sz="1600">
              <a:solidFill>
                <a:srgbClr val="000000"/>
              </a:solidFill>
            </a:endParaRPr>
          </a:p>
        </p:txBody>
      </p:sp>
      <p:cxnSp>
        <p:nvCxnSpPr>
          <p:cNvPr id="42" name="AutoShape 35"/>
          <p:cNvCxnSpPr>
            <a:cxnSpLocks noChangeShapeType="1"/>
            <a:stCxn id="50" idx="0"/>
          </p:cNvCxnSpPr>
          <p:nvPr/>
        </p:nvCxnSpPr>
        <p:spPr bwMode="auto">
          <a:xfrm rot="5400000" flipH="1">
            <a:off x="9517930" y="2813297"/>
            <a:ext cx="2566987" cy="396875"/>
          </a:xfrm>
          <a:prstGeom prst="bentConnector3">
            <a:avLst>
              <a:gd name="adj1" fmla="val 41806"/>
            </a:avLst>
          </a:prstGeom>
          <a:noFill/>
          <a:ln w="38100">
            <a:solidFill>
              <a:srgbClr val="CC0000"/>
            </a:solidFill>
            <a:miter lim="800000"/>
            <a:headEnd/>
            <a:tailEnd type="triangle" w="med" len="med"/>
          </a:ln>
        </p:spPr>
      </p:cxnSp>
      <p:sp>
        <p:nvSpPr>
          <p:cNvPr id="43" name="AutoShape 37"/>
          <p:cNvSpPr>
            <a:spLocks noChangeArrowheads="1"/>
          </p:cNvSpPr>
          <p:nvPr/>
        </p:nvSpPr>
        <p:spPr bwMode="auto">
          <a:xfrm>
            <a:off x="10088636" y="2472778"/>
            <a:ext cx="1001713" cy="554038"/>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defRPr/>
            </a:pPr>
            <a:r>
              <a:rPr lang="en-US" sz="1600" dirty="0">
                <a:solidFill>
                  <a:srgbClr val="000000"/>
                </a:solidFill>
              </a:rPr>
              <a:t>Send</a:t>
            </a:r>
            <a:br>
              <a:rPr lang="en-US" sz="1600" dirty="0">
                <a:solidFill>
                  <a:srgbClr val="000000"/>
                </a:solidFill>
              </a:rPr>
            </a:br>
            <a:r>
              <a:rPr lang="en-US" sz="1600" dirty="0">
                <a:solidFill>
                  <a:srgbClr val="000000"/>
                </a:solidFill>
              </a:rPr>
              <a:t>Adapter</a:t>
            </a:r>
          </a:p>
        </p:txBody>
      </p:sp>
      <p:sp>
        <p:nvSpPr>
          <p:cNvPr id="44" name="AutoShape 38"/>
          <p:cNvSpPr>
            <a:spLocks noChangeArrowheads="1"/>
          </p:cNvSpPr>
          <p:nvPr/>
        </p:nvSpPr>
        <p:spPr bwMode="auto">
          <a:xfrm>
            <a:off x="10528374" y="3374478"/>
            <a:ext cx="1001712" cy="554038"/>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defRPr/>
            </a:pPr>
            <a:r>
              <a:rPr lang="en-US" sz="1600" dirty="0">
                <a:solidFill>
                  <a:srgbClr val="000000"/>
                </a:solidFill>
              </a:rPr>
              <a:t>Send</a:t>
            </a:r>
            <a:br>
              <a:rPr lang="en-US" sz="1600" dirty="0">
                <a:solidFill>
                  <a:srgbClr val="000000"/>
                </a:solidFill>
              </a:rPr>
            </a:br>
            <a:r>
              <a:rPr lang="en-US" sz="1600" dirty="0">
                <a:solidFill>
                  <a:srgbClr val="000000"/>
                </a:solidFill>
              </a:rPr>
              <a:t>Pipeline</a:t>
            </a:r>
          </a:p>
        </p:txBody>
      </p:sp>
      <p:sp>
        <p:nvSpPr>
          <p:cNvPr id="45" name="Line 42"/>
          <p:cNvSpPr>
            <a:spLocks noChangeShapeType="1"/>
          </p:cNvSpPr>
          <p:nvPr/>
        </p:nvSpPr>
        <p:spPr bwMode="auto">
          <a:xfrm>
            <a:off x="8000287" y="4014241"/>
            <a:ext cx="0" cy="481012"/>
          </a:xfrm>
          <a:prstGeom prst="line">
            <a:avLst/>
          </a:prstGeom>
          <a:noFill/>
          <a:ln w="38100">
            <a:solidFill>
              <a:srgbClr val="CC0000"/>
            </a:solidFill>
            <a:round/>
            <a:headEnd type="triangle" w="med" len="med"/>
            <a:tailEnd type="none" w="med" len="med"/>
          </a:ln>
        </p:spPr>
        <p:txBody>
          <a:bodyPr wrap="none" anchor="ctr"/>
          <a:lstStyle/>
          <a:p>
            <a:endParaRPr lang="en-US">
              <a:solidFill>
                <a:srgbClr val="000000"/>
              </a:solidFill>
            </a:endParaRPr>
          </a:p>
        </p:txBody>
      </p:sp>
      <p:sp>
        <p:nvSpPr>
          <p:cNvPr id="46" name="Line 42"/>
          <p:cNvSpPr>
            <a:spLocks noChangeShapeType="1"/>
          </p:cNvSpPr>
          <p:nvPr/>
        </p:nvSpPr>
        <p:spPr bwMode="auto">
          <a:xfrm>
            <a:off x="8144747" y="4014241"/>
            <a:ext cx="0" cy="481012"/>
          </a:xfrm>
          <a:prstGeom prst="line">
            <a:avLst/>
          </a:prstGeom>
          <a:noFill/>
          <a:ln w="38100">
            <a:solidFill>
              <a:srgbClr val="CC0000"/>
            </a:solidFill>
            <a:round/>
            <a:headEnd type="none" w="med" len="med"/>
            <a:tailEnd type="triangle" w="med" len="med"/>
          </a:ln>
        </p:spPr>
        <p:txBody>
          <a:bodyPr wrap="none" anchor="ctr"/>
          <a:lstStyle/>
          <a:p>
            <a:endParaRPr lang="en-US">
              <a:solidFill>
                <a:srgbClr val="000000"/>
              </a:solidFill>
            </a:endParaRPr>
          </a:p>
        </p:txBody>
      </p:sp>
      <p:grpSp>
        <p:nvGrpSpPr>
          <p:cNvPr id="47" name="Group 46"/>
          <p:cNvGrpSpPr/>
          <p:nvPr/>
        </p:nvGrpSpPr>
        <p:grpSpPr>
          <a:xfrm>
            <a:off x="7107311" y="4490491"/>
            <a:ext cx="1914525" cy="1033462"/>
            <a:chOff x="3625850" y="4840288"/>
            <a:chExt cx="1914525" cy="1033462"/>
          </a:xfrm>
        </p:grpSpPr>
        <p:pic>
          <p:nvPicPr>
            <p:cNvPr id="48" name="Picture 36" descr="Database01"/>
            <p:cNvPicPr>
              <a:picLocks noChangeAspect="1" noChangeArrowheads="1"/>
            </p:cNvPicPr>
            <p:nvPr/>
          </p:nvPicPr>
          <p:blipFill>
            <a:blip r:embed="rId4" cstate="print"/>
            <a:srcRect/>
            <a:stretch>
              <a:fillRect/>
            </a:stretch>
          </p:blipFill>
          <p:spPr bwMode="auto">
            <a:xfrm>
              <a:off x="4125913" y="4840288"/>
              <a:ext cx="914400" cy="738187"/>
            </a:xfrm>
            <a:prstGeom prst="rect">
              <a:avLst/>
            </a:prstGeom>
            <a:noFill/>
            <a:ln w="9525">
              <a:noFill/>
              <a:miter lim="800000"/>
              <a:headEnd/>
              <a:tailEnd/>
            </a:ln>
          </p:spPr>
        </p:pic>
        <p:sp>
          <p:nvSpPr>
            <p:cNvPr id="49" name="Text Box 14"/>
            <p:cNvSpPr txBox="1">
              <a:spLocks noChangeArrowheads="1"/>
            </p:cNvSpPr>
            <p:nvPr/>
          </p:nvSpPr>
          <p:spPr bwMode="auto">
            <a:xfrm>
              <a:off x="3625850" y="5561013"/>
              <a:ext cx="1914525" cy="312737"/>
            </a:xfrm>
            <a:prstGeom prst="rect">
              <a:avLst/>
            </a:prstGeom>
            <a:noFill/>
            <a:ln w="9525" algn="ctr">
              <a:noFill/>
              <a:miter lim="800000"/>
              <a:headEnd/>
              <a:tailEnd/>
            </a:ln>
          </p:spPr>
          <p:txBody>
            <a:bodyPr>
              <a:spAutoFit/>
            </a:bodyPr>
            <a:lstStyle/>
            <a:p>
              <a:pPr algn="ctr">
                <a:lnSpc>
                  <a:spcPct val="90000"/>
                </a:lnSpc>
                <a:spcBef>
                  <a:spcPct val="40000"/>
                </a:spcBef>
              </a:pPr>
              <a:r>
                <a:rPr lang="en-US" sz="1600" b="1" dirty="0" err="1">
                  <a:solidFill>
                    <a:srgbClr val="000000"/>
                  </a:solidFill>
                </a:rPr>
                <a:t>MessageBox</a:t>
              </a:r>
              <a:endParaRPr lang="en-US" sz="1600" b="1" dirty="0">
                <a:solidFill>
                  <a:srgbClr val="000000"/>
                </a:solidFill>
              </a:endParaRPr>
            </a:p>
          </p:txBody>
        </p:sp>
      </p:grpSp>
      <p:sp>
        <p:nvSpPr>
          <p:cNvPr id="50" name="AutoShape 13"/>
          <p:cNvSpPr>
            <a:spLocks noChangeArrowheads="1"/>
          </p:cNvSpPr>
          <p:nvPr/>
        </p:nvSpPr>
        <p:spPr bwMode="auto">
          <a:xfrm>
            <a:off x="9926711" y="4295228"/>
            <a:ext cx="2144713" cy="1760538"/>
          </a:xfrm>
          <a:prstGeom prst="roundRect">
            <a:avLst>
              <a:gd name="adj" fmla="val 2931"/>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nSpc>
                <a:spcPct val="90000"/>
              </a:lnSpc>
              <a:defRPr/>
            </a:pPr>
            <a:r>
              <a:rPr lang="en-US" sz="1600">
                <a:solidFill>
                  <a:srgbClr val="000000"/>
                </a:solidFill>
              </a:rPr>
              <a:t>Mapping</a:t>
            </a:r>
          </a:p>
        </p:txBody>
      </p:sp>
      <p:sp>
        <p:nvSpPr>
          <p:cNvPr id="51" name="AutoShape 39"/>
          <p:cNvSpPr>
            <a:spLocks noChangeArrowheads="1"/>
          </p:cNvSpPr>
          <p:nvPr/>
        </p:nvSpPr>
        <p:spPr bwMode="auto">
          <a:xfrm>
            <a:off x="10147374" y="4721238"/>
            <a:ext cx="1703387" cy="489418"/>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400">
                <a:solidFill>
                  <a:srgbClr val="000000"/>
                </a:solidFill>
              </a:rPr>
              <a:t>TO: NWTraders (Flat file format)</a:t>
            </a:r>
          </a:p>
        </p:txBody>
      </p:sp>
      <p:sp>
        <p:nvSpPr>
          <p:cNvPr id="52" name="AutoShape 40"/>
          <p:cNvSpPr>
            <a:spLocks noChangeArrowheads="1"/>
          </p:cNvSpPr>
          <p:nvPr/>
        </p:nvSpPr>
        <p:spPr bwMode="auto">
          <a:xfrm>
            <a:off x="10147374" y="5359413"/>
            <a:ext cx="1703387" cy="489418"/>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400" dirty="0">
                <a:solidFill>
                  <a:srgbClr val="000000"/>
                </a:solidFill>
              </a:rPr>
              <a:t>FROM: </a:t>
            </a:r>
            <a:r>
              <a:rPr lang="en-US" sz="1400" dirty="0" err="1">
                <a:solidFill>
                  <a:srgbClr val="000000"/>
                </a:solidFill>
              </a:rPr>
              <a:t>Fabrikam</a:t>
            </a:r>
            <a:r>
              <a:rPr lang="en-US" sz="1400" dirty="0">
                <a:solidFill>
                  <a:srgbClr val="000000"/>
                </a:solidFill>
              </a:rPr>
              <a:t> (XML format)</a:t>
            </a:r>
          </a:p>
        </p:txBody>
      </p:sp>
      <p:sp>
        <p:nvSpPr>
          <p:cNvPr id="53" name="AutoShape 4"/>
          <p:cNvSpPr>
            <a:spLocks noChangeArrowheads="1"/>
          </p:cNvSpPr>
          <p:nvPr/>
        </p:nvSpPr>
        <p:spPr bwMode="auto">
          <a:xfrm>
            <a:off x="4045024" y="4295228"/>
            <a:ext cx="2144712" cy="1760538"/>
          </a:xfrm>
          <a:prstGeom prst="roundRect">
            <a:avLst>
              <a:gd name="adj" fmla="val 2931"/>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nSpc>
                <a:spcPct val="90000"/>
              </a:lnSpc>
              <a:defRPr/>
            </a:pPr>
            <a:r>
              <a:rPr lang="en-US" sz="1600">
                <a:solidFill>
                  <a:srgbClr val="000000"/>
                </a:solidFill>
              </a:rPr>
              <a:t>Mapping</a:t>
            </a:r>
          </a:p>
        </p:txBody>
      </p:sp>
      <p:sp>
        <p:nvSpPr>
          <p:cNvPr id="54" name="AutoShape 10"/>
          <p:cNvSpPr>
            <a:spLocks noChangeArrowheads="1"/>
          </p:cNvSpPr>
          <p:nvPr/>
        </p:nvSpPr>
        <p:spPr bwMode="auto">
          <a:xfrm>
            <a:off x="4265686" y="4721238"/>
            <a:ext cx="1703388" cy="489418"/>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400" dirty="0">
                <a:solidFill>
                  <a:srgbClr val="000000"/>
                </a:solidFill>
              </a:rPr>
              <a:t>FROM: </a:t>
            </a:r>
            <a:r>
              <a:rPr lang="en-US" sz="1400" dirty="0" err="1">
                <a:solidFill>
                  <a:srgbClr val="000000"/>
                </a:solidFill>
              </a:rPr>
              <a:t>Contoso</a:t>
            </a:r>
            <a:r>
              <a:rPr lang="en-US" sz="1400" dirty="0">
                <a:solidFill>
                  <a:srgbClr val="000000"/>
                </a:solidFill>
              </a:rPr>
              <a:t> (Flat file format)</a:t>
            </a:r>
          </a:p>
        </p:txBody>
      </p:sp>
      <p:sp>
        <p:nvSpPr>
          <p:cNvPr id="55" name="AutoShape 11"/>
          <p:cNvSpPr>
            <a:spLocks noChangeArrowheads="1"/>
          </p:cNvSpPr>
          <p:nvPr/>
        </p:nvSpPr>
        <p:spPr bwMode="auto">
          <a:xfrm>
            <a:off x="4265686" y="5359413"/>
            <a:ext cx="1703388" cy="489418"/>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400" dirty="0">
                <a:solidFill>
                  <a:srgbClr val="000000"/>
                </a:solidFill>
              </a:rPr>
              <a:t>TO: </a:t>
            </a:r>
            <a:r>
              <a:rPr lang="en-US" sz="1400" dirty="0" err="1">
                <a:solidFill>
                  <a:srgbClr val="000000"/>
                </a:solidFill>
              </a:rPr>
              <a:t>Fabrikam</a:t>
            </a:r>
            <a:r>
              <a:rPr lang="en-US" sz="1400" dirty="0">
                <a:solidFill>
                  <a:srgbClr val="000000"/>
                </a:solidFill>
              </a:rPr>
              <a:t> (XML format)</a:t>
            </a:r>
          </a:p>
        </p:txBody>
      </p:sp>
      <p:grpSp>
        <p:nvGrpSpPr>
          <p:cNvPr id="56" name="Group 55"/>
          <p:cNvGrpSpPr/>
          <p:nvPr/>
        </p:nvGrpSpPr>
        <p:grpSpPr>
          <a:xfrm>
            <a:off x="4043436" y="2387053"/>
            <a:ext cx="2147888" cy="1627188"/>
            <a:chOff x="561975" y="2736850"/>
            <a:chExt cx="2147888" cy="1627188"/>
          </a:xfrm>
        </p:grpSpPr>
        <p:sp>
          <p:nvSpPr>
            <p:cNvPr id="57" name="AutoShape 6"/>
            <p:cNvSpPr>
              <a:spLocks noChangeArrowheads="1"/>
            </p:cNvSpPr>
            <p:nvPr/>
          </p:nvSpPr>
          <p:spPr bwMode="auto">
            <a:xfrm>
              <a:off x="561975" y="2736850"/>
              <a:ext cx="2147888" cy="1627188"/>
            </a:xfrm>
            <a:prstGeom prst="roundRect">
              <a:avLst>
                <a:gd name="adj" fmla="val 4167"/>
              </a:avLst>
            </a:prstGeom>
            <a:solidFill>
              <a:schemeClr val="bg2">
                <a:alpha val="30196"/>
              </a:schemeClr>
            </a:solidFill>
            <a:ln w="19050" algn="ctr">
              <a:solidFill>
                <a:srgbClr val="4D4D4D"/>
              </a:solidFill>
              <a:prstDash val="sysDot"/>
              <a:round/>
              <a:headEnd/>
              <a:tailEnd/>
            </a:ln>
          </p:spPr>
          <p:txBody>
            <a:bodyPr wrap="none" tIns="18288"/>
            <a:lstStyle/>
            <a:p>
              <a:pPr algn="l">
                <a:lnSpc>
                  <a:spcPct val="90000"/>
                </a:lnSpc>
                <a:spcBef>
                  <a:spcPct val="40000"/>
                </a:spcBef>
              </a:pPr>
              <a:endParaRPr lang="en-US" sz="1400">
                <a:solidFill>
                  <a:srgbClr val="000000"/>
                </a:solidFill>
              </a:endParaRPr>
            </a:p>
          </p:txBody>
        </p:sp>
        <p:sp>
          <p:nvSpPr>
            <p:cNvPr id="58" name="Text Box 5"/>
            <p:cNvSpPr txBox="1">
              <a:spLocks noChangeArrowheads="1"/>
            </p:cNvSpPr>
            <p:nvPr/>
          </p:nvSpPr>
          <p:spPr bwMode="auto">
            <a:xfrm>
              <a:off x="1768435" y="2814520"/>
              <a:ext cx="937548" cy="480131"/>
            </a:xfrm>
            <a:prstGeom prst="rect">
              <a:avLst/>
            </a:prstGeom>
            <a:noFill/>
            <a:ln w="9525" algn="ctr">
              <a:noFill/>
              <a:miter lim="800000"/>
              <a:headEnd/>
              <a:tailEnd/>
            </a:ln>
          </p:spPr>
          <p:txBody>
            <a:bodyPr wrap="square">
              <a:spAutoFit/>
            </a:bodyPr>
            <a:lstStyle/>
            <a:p>
              <a:pPr algn="l">
                <a:lnSpc>
                  <a:spcPct val="90000"/>
                </a:lnSpc>
                <a:spcBef>
                  <a:spcPct val="40000"/>
                </a:spcBef>
              </a:pPr>
              <a:r>
                <a:rPr lang="en-US" sz="1400" dirty="0" smtClean="0">
                  <a:solidFill>
                    <a:srgbClr val="000000"/>
                  </a:solidFill>
                </a:rPr>
                <a:t>Receive</a:t>
              </a:r>
              <a:br>
                <a:rPr lang="en-US" sz="1400" dirty="0" smtClean="0">
                  <a:solidFill>
                    <a:srgbClr val="000000"/>
                  </a:solidFill>
                </a:rPr>
              </a:br>
              <a:r>
                <a:rPr lang="en-US" sz="1400" dirty="0" smtClean="0">
                  <a:solidFill>
                    <a:srgbClr val="000000"/>
                  </a:solidFill>
                </a:rPr>
                <a:t>Location</a:t>
              </a:r>
              <a:endParaRPr lang="en-US" sz="1400" dirty="0">
                <a:solidFill>
                  <a:srgbClr val="000000"/>
                </a:solidFill>
              </a:endParaRPr>
            </a:p>
          </p:txBody>
        </p:sp>
      </p:grpSp>
      <p:sp>
        <p:nvSpPr>
          <p:cNvPr id="59" name="AutoShape 8"/>
          <p:cNvSpPr>
            <a:spLocks noChangeArrowheads="1"/>
          </p:cNvSpPr>
          <p:nvPr/>
        </p:nvSpPr>
        <p:spPr bwMode="auto">
          <a:xfrm>
            <a:off x="4206949" y="2445791"/>
            <a:ext cx="1003300" cy="609600"/>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defRPr/>
            </a:pPr>
            <a:r>
              <a:rPr lang="en-US" sz="1600" dirty="0">
                <a:solidFill>
                  <a:srgbClr val="000000"/>
                </a:solidFill>
              </a:rPr>
              <a:t>Receive</a:t>
            </a:r>
            <a:br>
              <a:rPr lang="en-US" sz="1600" dirty="0">
                <a:solidFill>
                  <a:srgbClr val="000000"/>
                </a:solidFill>
              </a:rPr>
            </a:br>
            <a:r>
              <a:rPr lang="en-US" sz="1600" dirty="0">
                <a:solidFill>
                  <a:srgbClr val="000000"/>
                </a:solidFill>
              </a:rPr>
              <a:t>Adapter</a:t>
            </a:r>
          </a:p>
        </p:txBody>
      </p:sp>
      <p:sp>
        <p:nvSpPr>
          <p:cNvPr id="60" name="AutoShape 9"/>
          <p:cNvSpPr>
            <a:spLocks noChangeArrowheads="1"/>
          </p:cNvSpPr>
          <p:nvPr/>
        </p:nvSpPr>
        <p:spPr bwMode="auto">
          <a:xfrm>
            <a:off x="4646686" y="3374478"/>
            <a:ext cx="1001713" cy="554038"/>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defRPr/>
            </a:pPr>
            <a:r>
              <a:rPr lang="en-US" sz="1600">
                <a:solidFill>
                  <a:srgbClr val="000000"/>
                </a:solidFill>
              </a:rPr>
              <a:t>Receive</a:t>
            </a:r>
            <a:br>
              <a:rPr lang="en-US" sz="1600">
                <a:solidFill>
                  <a:srgbClr val="000000"/>
                </a:solidFill>
              </a:rPr>
            </a:br>
            <a:r>
              <a:rPr lang="en-US" sz="1600">
                <a:solidFill>
                  <a:srgbClr val="000000"/>
                </a:solidFill>
              </a:rPr>
              <a:t>Pipeline</a:t>
            </a:r>
          </a:p>
        </p:txBody>
      </p:sp>
      <p:sp>
        <p:nvSpPr>
          <p:cNvPr id="61" name="Content Placeholder 2"/>
          <p:cNvSpPr txBox="1">
            <a:spLocks/>
          </p:cNvSpPr>
          <p:nvPr/>
        </p:nvSpPr>
        <p:spPr>
          <a:xfrm>
            <a:off x="108659" y="1932929"/>
            <a:ext cx="3603625" cy="42819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defPPr>
              <a:defRPr lang="en-US"/>
            </a:defPPr>
            <a:lvl1pPr defTabSz="1243083" fontAlgn="base">
              <a:spcBef>
                <a:spcPct val="0"/>
              </a:spcBef>
              <a:spcAft>
                <a:spcPts val="816"/>
              </a:spcAft>
              <a:defRPr sz="2720" b="1">
                <a:latin typeface="Segoe UI Light"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solidFill>
                  <a:schemeClr val="tx1"/>
                </a:solidFill>
              </a:rPr>
              <a:t>BizTalk Server architecture</a:t>
            </a:r>
          </a:p>
          <a:p>
            <a:pPr marL="342900" lvl="1" indent="-342900" defTabSz="1243083" fontAlgn="base">
              <a:spcBef>
                <a:spcPct val="0"/>
              </a:spcBef>
              <a:spcAft>
                <a:spcPts val="816"/>
              </a:spcAft>
              <a:buFont typeface="Arial" panose="020B0604020202020204" pitchFamily="34" charset="0"/>
              <a:buChar char="•"/>
            </a:pPr>
            <a:r>
              <a:rPr lang="en-GB" sz="1600" dirty="0">
                <a:solidFill>
                  <a:schemeClr val="tx1"/>
                </a:solidFill>
                <a:latin typeface="+mj-lt"/>
              </a:rPr>
              <a:t>Ports</a:t>
            </a:r>
          </a:p>
          <a:p>
            <a:pPr marL="342900" lvl="1" indent="-342900" defTabSz="1243083" fontAlgn="base">
              <a:spcBef>
                <a:spcPct val="0"/>
              </a:spcBef>
              <a:spcAft>
                <a:spcPts val="816"/>
              </a:spcAft>
              <a:buFont typeface="Arial" panose="020B0604020202020204" pitchFamily="34" charset="0"/>
              <a:buChar char="•"/>
            </a:pPr>
            <a:r>
              <a:rPr lang="en-GB" sz="1600" dirty="0">
                <a:solidFill>
                  <a:schemeClr val="tx1"/>
                </a:solidFill>
                <a:latin typeface="+mj-lt"/>
              </a:rPr>
              <a:t>Pipelines</a:t>
            </a:r>
          </a:p>
          <a:p>
            <a:pPr marL="342900" lvl="1" indent="-342900" defTabSz="1243083" fontAlgn="base">
              <a:spcBef>
                <a:spcPct val="0"/>
              </a:spcBef>
              <a:spcAft>
                <a:spcPts val="816"/>
              </a:spcAft>
              <a:buFont typeface="Arial" panose="020B0604020202020204" pitchFamily="34" charset="0"/>
              <a:buChar char="•"/>
            </a:pPr>
            <a:r>
              <a:rPr lang="en-GB" sz="1600" dirty="0">
                <a:solidFill>
                  <a:schemeClr val="tx1"/>
                </a:solidFill>
                <a:latin typeface="+mj-lt"/>
              </a:rPr>
              <a:t>Maps</a:t>
            </a:r>
          </a:p>
          <a:p>
            <a:pPr marL="342900" lvl="1" indent="-342900" defTabSz="1243083" fontAlgn="base">
              <a:spcBef>
                <a:spcPct val="0"/>
              </a:spcBef>
              <a:spcAft>
                <a:spcPts val="816"/>
              </a:spcAft>
              <a:buFont typeface="Arial" panose="020B0604020202020204" pitchFamily="34" charset="0"/>
              <a:buChar char="•"/>
            </a:pPr>
            <a:r>
              <a:rPr lang="en-GB" sz="1600" dirty="0">
                <a:solidFill>
                  <a:schemeClr val="tx1"/>
                </a:solidFill>
                <a:latin typeface="+mj-lt"/>
              </a:rPr>
              <a:t>Orchestration</a:t>
            </a:r>
          </a:p>
          <a:p>
            <a:pPr marL="342900" lvl="1" indent="-342900" defTabSz="1243083" fontAlgn="base">
              <a:spcBef>
                <a:spcPct val="0"/>
              </a:spcBef>
              <a:spcAft>
                <a:spcPts val="816"/>
              </a:spcAft>
              <a:buFont typeface="Arial" panose="020B0604020202020204" pitchFamily="34" charset="0"/>
              <a:buChar char="•"/>
            </a:pPr>
            <a:r>
              <a:rPr lang="en-GB" sz="1600" dirty="0">
                <a:solidFill>
                  <a:schemeClr val="tx1"/>
                </a:solidFill>
                <a:latin typeface="+mj-lt"/>
              </a:rPr>
              <a:t>Rules</a:t>
            </a:r>
          </a:p>
          <a:p>
            <a:pPr marL="342900" lvl="1" indent="-342900" defTabSz="1243083" fontAlgn="base">
              <a:spcBef>
                <a:spcPct val="0"/>
              </a:spcBef>
              <a:spcAft>
                <a:spcPts val="816"/>
              </a:spcAft>
              <a:buFont typeface="Arial" panose="020B0604020202020204" pitchFamily="34" charset="0"/>
              <a:buChar char="•"/>
            </a:pPr>
            <a:r>
              <a:rPr lang="en-GB" sz="1600" dirty="0">
                <a:solidFill>
                  <a:schemeClr val="tx1"/>
                </a:solidFill>
                <a:latin typeface="+mj-lt"/>
              </a:rPr>
              <a:t>Adapters</a:t>
            </a:r>
          </a:p>
          <a:p>
            <a:pPr marL="342900" lvl="1" indent="-342900" defTabSz="1243083" fontAlgn="base">
              <a:spcBef>
                <a:spcPct val="0"/>
              </a:spcBef>
              <a:spcAft>
                <a:spcPts val="816"/>
              </a:spcAft>
              <a:buFont typeface="Arial" panose="020B0604020202020204" pitchFamily="34" charset="0"/>
              <a:buChar char="•"/>
            </a:pPr>
            <a:r>
              <a:rPr lang="en-GB" sz="1600" dirty="0">
                <a:solidFill>
                  <a:schemeClr val="tx1"/>
                </a:solidFill>
                <a:latin typeface="+mj-lt"/>
              </a:rPr>
              <a:t>EDI TPM</a:t>
            </a:r>
          </a:p>
          <a:p>
            <a:pPr marL="342900" lvl="1" indent="-342900" defTabSz="1243083" fontAlgn="base">
              <a:spcBef>
                <a:spcPct val="0"/>
              </a:spcBef>
              <a:spcAft>
                <a:spcPts val="816"/>
              </a:spcAft>
              <a:buFont typeface="Arial" panose="020B0604020202020204" pitchFamily="34" charset="0"/>
              <a:buChar char="•"/>
            </a:pPr>
            <a:r>
              <a:rPr lang="en-GB" sz="1600" dirty="0">
                <a:solidFill>
                  <a:schemeClr val="tx1"/>
                </a:solidFill>
                <a:latin typeface="+mj-lt"/>
              </a:rPr>
              <a:t>BAM, Tracking</a:t>
            </a:r>
          </a:p>
          <a:p>
            <a:pPr marL="342900" lvl="1" indent="-342900" defTabSz="1243083" fontAlgn="base">
              <a:spcBef>
                <a:spcPct val="0"/>
              </a:spcBef>
              <a:spcAft>
                <a:spcPts val="816"/>
              </a:spcAft>
              <a:buFont typeface="Arial" panose="020B0604020202020204" pitchFamily="34" charset="0"/>
              <a:buChar char="•"/>
            </a:pPr>
            <a:r>
              <a:rPr lang="en-GB" sz="1600" dirty="0">
                <a:solidFill>
                  <a:schemeClr val="tx1"/>
                </a:solidFill>
                <a:latin typeface="+mj-lt"/>
              </a:rPr>
              <a:t>Oh my!</a:t>
            </a:r>
          </a:p>
        </p:txBody>
      </p:sp>
    </p:spTree>
    <p:extLst>
      <p:ext uri="{BB962C8B-B14F-4D97-AF65-F5344CB8AC3E}">
        <p14:creationId xmlns:p14="http://schemas.microsoft.com/office/powerpoint/2010/main" val="291401959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Maps</a:t>
            </a:r>
            <a:r>
              <a:rPr lang="en-US" b="1" dirty="0"/>
              <a:t/>
            </a:r>
            <a:br>
              <a:rPr lang="en-US" b="1" dirty="0"/>
            </a:br>
            <a:endParaRPr lang="en-US" dirty="0"/>
          </a:p>
        </p:txBody>
      </p:sp>
      <p:sp>
        <p:nvSpPr>
          <p:cNvPr id="7" name="Text Placeholder 2"/>
          <p:cNvSpPr txBox="1">
            <a:spLocks/>
          </p:cNvSpPr>
          <p:nvPr/>
        </p:nvSpPr>
        <p:spPr bwMode="auto">
          <a:xfrm>
            <a:off x="406399" y="1967092"/>
            <a:ext cx="10060310" cy="306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rgbClr val="0072C6"/>
              </a:buClr>
            </a:pPr>
            <a:r>
              <a:rPr lang="en-US" sz="2800" dirty="0">
                <a:latin typeface="+mj-lt"/>
              </a:rPr>
              <a:t>Mapping is fundamental to integration</a:t>
            </a:r>
          </a:p>
          <a:p>
            <a:pPr>
              <a:buClr>
                <a:srgbClr val="0072C6"/>
              </a:buClr>
            </a:pPr>
            <a:r>
              <a:rPr lang="en-US" sz="2800" dirty="0">
                <a:latin typeface="+mj-lt"/>
              </a:rPr>
              <a:t>But mapping has been rewritten in WABS</a:t>
            </a:r>
          </a:p>
          <a:p>
            <a:pPr>
              <a:buClr>
                <a:srgbClr val="0072C6"/>
              </a:buClr>
            </a:pPr>
            <a:r>
              <a:rPr lang="en-US" sz="2800" dirty="0">
                <a:latin typeface="+mj-lt"/>
              </a:rPr>
              <a:t>Still schema based and XML schema fully supported in WABS</a:t>
            </a:r>
          </a:p>
          <a:p>
            <a:pPr>
              <a:buClr>
                <a:srgbClr val="0072C6"/>
              </a:buClr>
            </a:pPr>
            <a:r>
              <a:rPr lang="en-US" sz="2800" dirty="0">
                <a:latin typeface="+mj-lt"/>
              </a:rPr>
              <a:t>Two approaches</a:t>
            </a:r>
          </a:p>
          <a:p>
            <a:pPr lvl="1">
              <a:buClr>
                <a:srgbClr val="0072C6"/>
              </a:buClr>
            </a:pPr>
            <a:r>
              <a:rPr lang="en-US" dirty="0" smtClean="0">
                <a:latin typeface="+mj-lt"/>
              </a:rPr>
              <a:t>Maps </a:t>
            </a:r>
            <a:r>
              <a:rPr lang="en-US" dirty="0">
                <a:latin typeface="+mj-lt"/>
              </a:rPr>
              <a:t>in BizTalk Server are ‘just’ XSLT most of the time – i.e. no code</a:t>
            </a:r>
          </a:p>
          <a:p>
            <a:pPr lvl="1">
              <a:buClr>
                <a:srgbClr val="0072C6"/>
              </a:buClr>
            </a:pPr>
            <a:r>
              <a:rPr lang="en-US" dirty="0" smtClean="0">
                <a:latin typeface="+mj-lt"/>
              </a:rPr>
              <a:t>Maps </a:t>
            </a:r>
            <a:r>
              <a:rPr lang="en-US" dirty="0">
                <a:latin typeface="+mj-lt"/>
              </a:rPr>
              <a:t>can be converted to transforms </a:t>
            </a:r>
            <a:r>
              <a:rPr lang="en-US" sz="2500" dirty="0">
                <a:latin typeface="+mj-lt"/>
              </a:rPr>
              <a:t>in WABS</a:t>
            </a:r>
          </a:p>
          <a:p>
            <a:pPr>
              <a:buClr>
                <a:srgbClr val="0072C6"/>
              </a:buClr>
            </a:pPr>
            <a:r>
              <a:rPr lang="en-US" sz="2800" dirty="0">
                <a:latin typeface="+mj-lt"/>
              </a:rPr>
              <a:t>WABS transforms can support XSLT (1.0)</a:t>
            </a:r>
          </a:p>
          <a:p>
            <a:pPr>
              <a:buClr>
                <a:srgbClr val="0072C6"/>
              </a:buClr>
            </a:pPr>
            <a:r>
              <a:rPr lang="en-US" sz="2800" dirty="0">
                <a:latin typeface="+mj-lt"/>
              </a:rPr>
              <a:t>WABS provides command line map conversion </a:t>
            </a:r>
            <a:r>
              <a:rPr lang="en-US" sz="2800" dirty="0" smtClean="0">
                <a:latin typeface="+mj-lt"/>
              </a:rPr>
              <a:t>tool</a:t>
            </a:r>
            <a:endParaRPr lang="en-US" sz="2800" dirty="0">
              <a:latin typeface="+mj-lt"/>
            </a:endParaRPr>
          </a:p>
        </p:txBody>
      </p:sp>
      <p:pic>
        <p:nvPicPr>
          <p:cNvPr id="4" name="Picture 3"/>
          <p:cNvPicPr>
            <a:picLocks noChangeAspect="1"/>
          </p:cNvPicPr>
          <p:nvPr/>
        </p:nvPicPr>
        <p:blipFill>
          <a:blip r:embed="rId3"/>
          <a:stretch>
            <a:fillRect/>
          </a:stretch>
        </p:blipFill>
        <p:spPr>
          <a:xfrm>
            <a:off x="529605" y="1265014"/>
            <a:ext cx="5514220" cy="3168352"/>
          </a:xfrm>
          <a:prstGeom prst="rect">
            <a:avLst/>
          </a:prstGeom>
        </p:spPr>
      </p:pic>
      <p:sp>
        <p:nvSpPr>
          <p:cNvPr id="12" name="Rectangle 11"/>
          <p:cNvSpPr/>
          <p:nvPr/>
        </p:nvSpPr>
        <p:spPr bwMode="auto">
          <a:xfrm>
            <a:off x="529605" y="4505374"/>
            <a:ext cx="5514220" cy="22322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smtClean="0">
                <a:solidFill>
                  <a:schemeClr val="tx1"/>
                </a:solidFill>
                <a:latin typeface="Segoe UI Light" pitchFamily="34" charset="0"/>
              </a:rPr>
              <a:t>BizTalk Mapper Design</a:t>
            </a:r>
            <a:endParaRPr lang="en-US" sz="2720" b="1" dirty="0">
              <a:solidFill>
                <a:schemeClr val="tx1"/>
              </a:solidFill>
              <a:latin typeface="Segoe UI Light" pitchFamily="34" charset="0"/>
            </a:endParaRP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Functoids </a:t>
            </a:r>
            <a:r>
              <a:rPr lang="en-US" sz="1600" dirty="0">
                <a:solidFill>
                  <a:schemeClr val="tx1"/>
                </a:solidFill>
                <a:latin typeface="+mj-lt"/>
              </a:rPr>
              <a:t>(Advanced, Conversion, Cumulative, Database, Date and Time, Logical, Mathematical, Scientific, String)</a:t>
            </a:r>
          </a:p>
          <a:p>
            <a:pPr marL="342900" indent="-342900" defTabSz="1243083" fontAlgn="base">
              <a:spcBef>
                <a:spcPct val="0"/>
              </a:spcBef>
              <a:spcAft>
                <a:spcPts val="816"/>
              </a:spcAft>
              <a:buFont typeface="Arial" panose="020B0604020202020204" pitchFamily="34" charset="0"/>
              <a:buChar char="•"/>
            </a:pPr>
            <a:r>
              <a:rPr lang="en-US" sz="1600" b="1" dirty="0" smtClean="0">
                <a:solidFill>
                  <a:schemeClr val="tx1"/>
                </a:solidFill>
                <a:latin typeface="+mj-lt"/>
              </a:rPr>
              <a:t>The </a:t>
            </a:r>
            <a:r>
              <a:rPr lang="en-US" sz="1600" b="1" dirty="0">
                <a:solidFill>
                  <a:schemeClr val="tx1"/>
                </a:solidFill>
                <a:latin typeface="+mj-lt"/>
              </a:rPr>
              <a:t>transformation are created using XSLT</a:t>
            </a:r>
          </a:p>
        </p:txBody>
      </p:sp>
      <p:pic>
        <p:nvPicPr>
          <p:cNvPr id="5" name="Picture 4"/>
          <p:cNvPicPr>
            <a:picLocks noChangeAspect="1"/>
          </p:cNvPicPr>
          <p:nvPr/>
        </p:nvPicPr>
        <p:blipFill>
          <a:blip r:embed="rId4"/>
          <a:stretch>
            <a:fillRect/>
          </a:stretch>
        </p:blipFill>
        <p:spPr>
          <a:xfrm>
            <a:off x="6591323" y="1265014"/>
            <a:ext cx="5379732" cy="3168352"/>
          </a:xfrm>
          <a:prstGeom prst="rect">
            <a:avLst/>
          </a:prstGeom>
        </p:spPr>
      </p:pic>
      <p:sp>
        <p:nvSpPr>
          <p:cNvPr id="13" name="Rectangle 12"/>
          <p:cNvSpPr/>
          <p:nvPr/>
        </p:nvSpPr>
        <p:spPr bwMode="auto">
          <a:xfrm>
            <a:off x="6591323" y="4505374"/>
            <a:ext cx="5379732" cy="22322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a:solidFill>
                  <a:schemeClr val="tx1"/>
                </a:solidFill>
                <a:latin typeface="Segoe UI Light" pitchFamily="34" charset="0"/>
              </a:rPr>
              <a:t>Transform Designer</a:t>
            </a:r>
          </a:p>
          <a:p>
            <a:pPr marL="342900" indent="-342900" defTabSz="1243083" fontAlgn="base">
              <a:spcBef>
                <a:spcPct val="0"/>
              </a:spcBef>
              <a:spcAft>
                <a:spcPts val="816"/>
              </a:spcAft>
              <a:buFont typeface="Arial" panose="020B0604020202020204" pitchFamily="34" charset="0"/>
              <a:buChar char="•"/>
            </a:pPr>
            <a:r>
              <a:rPr lang="en-US" sz="1600" b="1" dirty="0" smtClean="0">
                <a:solidFill>
                  <a:schemeClr val="tx1"/>
                </a:solidFill>
                <a:latin typeface="+mj-lt"/>
              </a:rPr>
              <a:t>Operations </a:t>
            </a:r>
            <a:r>
              <a:rPr lang="en-US" sz="1600" dirty="0">
                <a:solidFill>
                  <a:schemeClr val="tx1"/>
                </a:solidFill>
                <a:latin typeface="+mj-lt"/>
              </a:rPr>
              <a:t>(String Operations, Loop Operations, List Operations, Cumulative Operations, Date / Time Operations, Miscellaneous Operations, </a:t>
            </a:r>
            <a:r>
              <a:rPr lang="en-US" sz="1600" dirty="0" smtClean="0">
                <a:solidFill>
                  <a:schemeClr val="tx1"/>
                </a:solidFill>
                <a:latin typeface="+mj-lt"/>
              </a:rPr>
              <a:t>Expressions)</a:t>
            </a:r>
            <a:endParaRPr lang="en-US" sz="1600" dirty="0">
              <a:solidFill>
                <a:schemeClr val="tx1"/>
              </a:solidFill>
              <a:latin typeface="+mj-lt"/>
            </a:endParaRPr>
          </a:p>
          <a:p>
            <a:pPr marL="342900" indent="-342900" defTabSz="1243083" fontAlgn="base">
              <a:spcBef>
                <a:spcPct val="0"/>
              </a:spcBef>
              <a:spcAft>
                <a:spcPts val="816"/>
              </a:spcAft>
              <a:buFont typeface="Arial" panose="020B0604020202020204" pitchFamily="34" charset="0"/>
              <a:buChar char="•"/>
            </a:pPr>
            <a:r>
              <a:rPr lang="en-US" sz="1600" b="1" dirty="0" smtClean="0">
                <a:solidFill>
                  <a:schemeClr val="tx1"/>
                </a:solidFill>
                <a:latin typeface="+mj-lt"/>
              </a:rPr>
              <a:t>The </a:t>
            </a:r>
            <a:r>
              <a:rPr lang="en-US" sz="1600" b="1" dirty="0">
                <a:solidFill>
                  <a:schemeClr val="tx1"/>
                </a:solidFill>
                <a:latin typeface="+mj-lt"/>
              </a:rPr>
              <a:t>transformation are created using Extensible Application Markup Language (XAML</a:t>
            </a:r>
            <a:r>
              <a:rPr lang="en-US" sz="1600" b="1" dirty="0" smtClean="0">
                <a:solidFill>
                  <a:schemeClr val="tx1"/>
                </a:solidFill>
                <a:latin typeface="+mj-lt"/>
              </a:rPr>
              <a:t>)</a:t>
            </a:r>
          </a:p>
        </p:txBody>
      </p:sp>
    </p:spTree>
    <p:extLst>
      <p:ext uri="{BB962C8B-B14F-4D97-AF65-F5344CB8AC3E}">
        <p14:creationId xmlns:p14="http://schemas.microsoft.com/office/powerpoint/2010/main" val="2742746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10" presetClass="exit" presetSubtype="0" fill="hold" grpId="0" nodeType="with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Pipelines</a:t>
            </a:r>
            <a:r>
              <a:rPr lang="en-US" b="1" dirty="0"/>
              <a:t/>
            </a:r>
            <a:br>
              <a:rPr lang="en-US" b="1" dirty="0"/>
            </a:br>
            <a:endParaRPr lang="en-US" dirty="0"/>
          </a:p>
        </p:txBody>
      </p:sp>
      <p:sp>
        <p:nvSpPr>
          <p:cNvPr id="7" name="Text Placeholder 2"/>
          <p:cNvSpPr txBox="1">
            <a:spLocks/>
          </p:cNvSpPr>
          <p:nvPr/>
        </p:nvSpPr>
        <p:spPr bwMode="auto">
          <a:xfrm>
            <a:off x="406399" y="1967092"/>
            <a:ext cx="10060310" cy="306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rgbClr val="0072C6"/>
              </a:buClr>
            </a:pPr>
            <a:r>
              <a:rPr lang="en-US" sz="2800" dirty="0">
                <a:latin typeface="+mj-lt"/>
              </a:rPr>
              <a:t>Bridges in WABS are a funky combination of pipeline and </a:t>
            </a:r>
            <a:r>
              <a:rPr lang="en-US" sz="2800" dirty="0" smtClean="0">
                <a:latin typeface="+mj-lt"/>
              </a:rPr>
              <a:t>processing</a:t>
            </a:r>
          </a:p>
          <a:p>
            <a:pPr lvl="1">
              <a:buClr>
                <a:srgbClr val="0072C6"/>
              </a:buClr>
            </a:pPr>
            <a:r>
              <a:rPr lang="en-US" sz="2500" dirty="0" smtClean="0">
                <a:latin typeface="+mj-lt"/>
              </a:rPr>
              <a:t>Bridges </a:t>
            </a:r>
            <a:r>
              <a:rPr lang="en-US" sz="2500" dirty="0">
                <a:latin typeface="+mj-lt"/>
              </a:rPr>
              <a:t>are stateless</a:t>
            </a:r>
          </a:p>
          <a:p>
            <a:pPr lvl="1">
              <a:buClr>
                <a:srgbClr val="0072C6"/>
              </a:buClr>
            </a:pPr>
            <a:r>
              <a:rPr lang="en-US" sz="2500" dirty="0">
                <a:latin typeface="+mj-lt"/>
              </a:rPr>
              <a:t>Bridges are not transactional (because they are stateless)</a:t>
            </a:r>
          </a:p>
          <a:p>
            <a:pPr lvl="1">
              <a:buClr>
                <a:srgbClr val="0072C6"/>
              </a:buClr>
            </a:pPr>
            <a:r>
              <a:rPr lang="en-US" sz="2500" dirty="0">
                <a:latin typeface="+mj-lt"/>
              </a:rPr>
              <a:t>Bridges have predefined processing stages</a:t>
            </a:r>
          </a:p>
          <a:p>
            <a:pPr lvl="1">
              <a:buClr>
                <a:srgbClr val="0072C6"/>
              </a:buClr>
            </a:pPr>
            <a:r>
              <a:rPr lang="en-US" sz="2500" dirty="0">
                <a:latin typeface="+mj-lt"/>
              </a:rPr>
              <a:t>Bridges allow custom code</a:t>
            </a:r>
          </a:p>
          <a:p>
            <a:pPr lvl="1">
              <a:buClr>
                <a:srgbClr val="0072C6"/>
              </a:buClr>
            </a:pPr>
            <a:r>
              <a:rPr lang="en-US" sz="2500" dirty="0">
                <a:latin typeface="+mj-lt"/>
              </a:rPr>
              <a:t>Bridges can call other bridges</a:t>
            </a:r>
          </a:p>
          <a:p>
            <a:pPr lvl="1">
              <a:buClr>
                <a:srgbClr val="0072C6"/>
              </a:buClr>
            </a:pPr>
            <a:r>
              <a:rPr lang="en-US" sz="2500" dirty="0">
                <a:latin typeface="+mj-lt"/>
              </a:rPr>
              <a:t>Bridge templates are not extensible</a:t>
            </a:r>
          </a:p>
          <a:p>
            <a:pPr>
              <a:buClr>
                <a:srgbClr val="0072C6"/>
              </a:buClr>
            </a:pPr>
            <a:endParaRPr lang="en-US" sz="2800" dirty="0">
              <a:latin typeface="+mj-lt"/>
            </a:endParaRPr>
          </a:p>
          <a:p>
            <a:pPr>
              <a:buClr>
                <a:srgbClr val="0072C6"/>
              </a:buClr>
            </a:pPr>
            <a:r>
              <a:rPr lang="en-US" sz="2800" dirty="0">
                <a:latin typeface="+mj-lt"/>
              </a:rPr>
              <a:t>So bridges are pretty fundamental too</a:t>
            </a:r>
          </a:p>
        </p:txBody>
      </p:sp>
      <p:pic>
        <p:nvPicPr>
          <p:cNvPr id="2" name="Picture 1"/>
          <p:cNvPicPr>
            <a:picLocks noChangeAspect="1"/>
          </p:cNvPicPr>
          <p:nvPr/>
        </p:nvPicPr>
        <p:blipFill>
          <a:blip r:embed="rId3"/>
          <a:stretch>
            <a:fillRect/>
          </a:stretch>
        </p:blipFill>
        <p:spPr>
          <a:xfrm>
            <a:off x="1393701" y="1120998"/>
            <a:ext cx="3528392" cy="4260207"/>
          </a:xfrm>
          <a:prstGeom prst="rect">
            <a:avLst/>
          </a:prstGeom>
        </p:spPr>
      </p:pic>
      <p:sp>
        <p:nvSpPr>
          <p:cNvPr id="9" name="Rectangle 8"/>
          <p:cNvSpPr/>
          <p:nvPr/>
        </p:nvSpPr>
        <p:spPr bwMode="auto">
          <a:xfrm>
            <a:off x="1393701" y="5381205"/>
            <a:ext cx="3528392" cy="13564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a:solidFill>
                  <a:schemeClr val="tx1"/>
                </a:solidFill>
                <a:latin typeface="Segoe UI Light" pitchFamily="34" charset="0"/>
              </a:rPr>
              <a:t>BizTalk </a:t>
            </a:r>
            <a:r>
              <a:rPr lang="en-US" sz="2720" b="1" dirty="0" smtClean="0">
                <a:solidFill>
                  <a:schemeClr val="tx1"/>
                </a:solidFill>
                <a:latin typeface="Segoe UI Light" pitchFamily="34" charset="0"/>
              </a:rPr>
              <a:t>Pipelines</a:t>
            </a:r>
            <a:endParaRPr lang="en-US" sz="2720" b="1" dirty="0">
              <a:solidFill>
                <a:schemeClr val="tx1"/>
              </a:solidFill>
              <a:latin typeface="Segoe UI Light" pitchFamily="34" charset="0"/>
            </a:endParaRPr>
          </a:p>
          <a:p>
            <a:pPr marL="342900" indent="-342900" defTabSz="1243083" fontAlgn="base">
              <a:spcBef>
                <a:spcPct val="0"/>
              </a:spcBef>
              <a:spcAft>
                <a:spcPts val="816"/>
              </a:spcAft>
              <a:buFont typeface="Arial" panose="020B0604020202020204" pitchFamily="34" charset="0"/>
              <a:buChar char="•"/>
            </a:pPr>
            <a:r>
              <a:rPr lang="it-IT" sz="1600" dirty="0">
                <a:solidFill>
                  <a:schemeClr val="tx1"/>
                </a:solidFill>
                <a:latin typeface="+mj-lt"/>
              </a:rPr>
              <a:t>Custom processing via pipeline components</a:t>
            </a:r>
          </a:p>
        </p:txBody>
      </p:sp>
      <p:sp>
        <p:nvSpPr>
          <p:cNvPr id="10" name="Rectangle 9"/>
          <p:cNvSpPr/>
          <p:nvPr/>
        </p:nvSpPr>
        <p:spPr bwMode="auto">
          <a:xfrm>
            <a:off x="6938316" y="5404144"/>
            <a:ext cx="3943823" cy="13564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smtClean="0">
                <a:solidFill>
                  <a:schemeClr val="tx1"/>
                </a:solidFill>
                <a:latin typeface="Segoe UI Light" pitchFamily="34" charset="0"/>
              </a:rPr>
              <a:t>WABS Bridges</a:t>
            </a:r>
            <a:endParaRPr lang="en-US" sz="2720" b="1" dirty="0">
              <a:solidFill>
                <a:schemeClr val="tx1"/>
              </a:solidFill>
              <a:latin typeface="Segoe UI Light" pitchFamily="34" charset="0"/>
            </a:endParaRPr>
          </a:p>
          <a:p>
            <a:pPr marL="342900" indent="-342900" defTabSz="1243083" fontAlgn="base">
              <a:spcBef>
                <a:spcPct val="0"/>
              </a:spcBef>
              <a:spcAft>
                <a:spcPts val="816"/>
              </a:spcAft>
              <a:buFont typeface="Arial" panose="020B0604020202020204" pitchFamily="34" charset="0"/>
              <a:buChar char="•"/>
            </a:pPr>
            <a:r>
              <a:rPr lang="it-IT" sz="1600" dirty="0">
                <a:solidFill>
                  <a:schemeClr val="tx1"/>
                </a:solidFill>
                <a:latin typeface="+mj-lt"/>
              </a:rPr>
              <a:t>Custom processing via message inspectors</a:t>
            </a:r>
          </a:p>
        </p:txBody>
      </p:sp>
      <p:pic>
        <p:nvPicPr>
          <p:cNvPr id="11" name="Picture 10"/>
          <p:cNvPicPr>
            <a:picLocks noChangeAspect="1"/>
          </p:cNvPicPr>
          <p:nvPr/>
        </p:nvPicPr>
        <p:blipFill>
          <a:blip r:embed="rId4"/>
          <a:stretch>
            <a:fillRect/>
          </a:stretch>
        </p:blipFill>
        <p:spPr>
          <a:xfrm>
            <a:off x="6915372" y="1481038"/>
            <a:ext cx="3966768" cy="3637699"/>
          </a:xfrm>
          <a:prstGeom prst="rect">
            <a:avLst/>
          </a:prstGeom>
        </p:spPr>
      </p:pic>
    </p:spTree>
    <p:extLst>
      <p:ext uri="{BB962C8B-B14F-4D97-AF65-F5344CB8AC3E}">
        <p14:creationId xmlns:p14="http://schemas.microsoft.com/office/powerpoint/2010/main" val="245903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10" presetClass="exit" presetSubtype="0" fill="hold" grpId="0" nodeType="with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Trading </a:t>
            </a:r>
            <a:r>
              <a:rPr lang="en-US" dirty="0" smtClean="0"/>
              <a:t>Partner Management</a:t>
            </a:r>
            <a:r>
              <a:rPr lang="en-US" b="1" dirty="0"/>
              <a:t/>
            </a:r>
            <a:br>
              <a:rPr lang="en-US" b="1" dirty="0"/>
            </a:br>
            <a:endParaRPr lang="en-US" dirty="0"/>
          </a:p>
        </p:txBody>
      </p:sp>
      <p:sp>
        <p:nvSpPr>
          <p:cNvPr id="7" name="Text Placeholder 2"/>
          <p:cNvSpPr txBox="1">
            <a:spLocks/>
          </p:cNvSpPr>
          <p:nvPr/>
        </p:nvSpPr>
        <p:spPr bwMode="auto">
          <a:xfrm>
            <a:off x="406399" y="1967092"/>
            <a:ext cx="10060310" cy="306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rgbClr val="0072C6"/>
              </a:buClr>
            </a:pPr>
            <a:r>
              <a:rPr lang="en-US" sz="2800" dirty="0">
                <a:latin typeface="+mj-lt"/>
              </a:rPr>
              <a:t>WABS TPM is compatible with BizTalk Server</a:t>
            </a:r>
          </a:p>
          <a:p>
            <a:pPr>
              <a:buClr>
                <a:srgbClr val="0072C6"/>
              </a:buClr>
            </a:pPr>
            <a:r>
              <a:rPr lang="en-US" sz="2800" dirty="0">
                <a:latin typeface="+mj-lt"/>
              </a:rPr>
              <a:t>Tooling provided to move trading partners and agreements to WABS</a:t>
            </a:r>
          </a:p>
          <a:p>
            <a:pPr>
              <a:buClr>
                <a:srgbClr val="0072C6"/>
              </a:buClr>
            </a:pPr>
            <a:r>
              <a:rPr lang="en-US" sz="2800" dirty="0">
                <a:latin typeface="+mj-lt"/>
              </a:rPr>
              <a:t>WABS now supports EDIFACT as well as X12 and AS2</a:t>
            </a:r>
          </a:p>
        </p:txBody>
      </p:sp>
      <p:pic>
        <p:nvPicPr>
          <p:cNvPr id="8" name="Picture 7"/>
          <p:cNvPicPr>
            <a:picLocks noChangeAspect="1"/>
          </p:cNvPicPr>
          <p:nvPr/>
        </p:nvPicPr>
        <p:blipFill>
          <a:blip r:embed="rId3"/>
          <a:stretch>
            <a:fillRect/>
          </a:stretch>
        </p:blipFill>
        <p:spPr>
          <a:xfrm>
            <a:off x="3525366" y="4073326"/>
            <a:ext cx="5385743" cy="2516331"/>
          </a:xfrm>
          <a:prstGeom prst="rect">
            <a:avLst/>
          </a:prstGeom>
        </p:spPr>
      </p:pic>
    </p:spTree>
    <p:extLst>
      <p:ext uri="{BB962C8B-B14F-4D97-AF65-F5344CB8AC3E}">
        <p14:creationId xmlns:p14="http://schemas.microsoft.com/office/powerpoint/2010/main" val="137129080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Now for the tough stuff</a:t>
            </a:r>
            <a:endParaRPr lang="en-US" dirty="0"/>
          </a:p>
        </p:txBody>
      </p:sp>
      <p:sp>
        <p:nvSpPr>
          <p:cNvPr id="7" name="Text Placeholder 2"/>
          <p:cNvSpPr txBox="1">
            <a:spLocks/>
          </p:cNvSpPr>
          <p:nvPr/>
        </p:nvSpPr>
        <p:spPr bwMode="auto">
          <a:xfrm>
            <a:off x="385589" y="1265014"/>
            <a:ext cx="11564656" cy="2034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rgbClr val="0072C6"/>
              </a:buClr>
            </a:pPr>
            <a:r>
              <a:rPr lang="en-US" sz="2800" dirty="0">
                <a:latin typeface="+mj-lt"/>
              </a:rPr>
              <a:t>Orchestration </a:t>
            </a:r>
            <a:r>
              <a:rPr lang="en-US" sz="2800" dirty="0" smtClean="0">
                <a:latin typeface="+mj-lt"/>
              </a:rPr>
              <a:t>migration</a:t>
            </a:r>
          </a:p>
          <a:p>
            <a:pPr lvl="1">
              <a:buClr>
                <a:srgbClr val="0072C6"/>
              </a:buClr>
            </a:pPr>
            <a:r>
              <a:rPr lang="en-US" sz="2500" dirty="0">
                <a:latin typeface="+mj-lt"/>
              </a:rPr>
              <a:t>Hard problem to solve</a:t>
            </a:r>
          </a:p>
          <a:p>
            <a:pPr lvl="1">
              <a:buClr>
                <a:srgbClr val="0072C6"/>
              </a:buClr>
            </a:pPr>
            <a:r>
              <a:rPr lang="en-US" sz="2500" dirty="0">
                <a:latin typeface="+mj-lt"/>
              </a:rPr>
              <a:t>But often used, often </a:t>
            </a:r>
            <a:r>
              <a:rPr lang="en-US" sz="2500" dirty="0" smtClean="0">
                <a:latin typeface="+mj-lt"/>
              </a:rPr>
              <a:t>unnecessarily</a:t>
            </a:r>
          </a:p>
          <a:p>
            <a:pPr lvl="1">
              <a:buClr>
                <a:srgbClr val="0072C6"/>
              </a:buClr>
            </a:pPr>
            <a:r>
              <a:rPr lang="en-US" sz="2500" dirty="0">
                <a:latin typeface="+mj-lt"/>
              </a:rPr>
              <a:t>Workflow is planned in service but not yet and not compatible</a:t>
            </a:r>
          </a:p>
          <a:p>
            <a:pPr>
              <a:buClr>
                <a:srgbClr val="0072C6"/>
              </a:buClr>
            </a:pPr>
            <a:endParaRPr lang="en-US" sz="2800" dirty="0">
              <a:latin typeface="+mj-lt"/>
            </a:endParaRPr>
          </a:p>
        </p:txBody>
      </p:sp>
      <p:sp>
        <p:nvSpPr>
          <p:cNvPr id="5" name="Text Placeholder 2"/>
          <p:cNvSpPr txBox="1">
            <a:spLocks/>
          </p:cNvSpPr>
          <p:nvPr/>
        </p:nvSpPr>
        <p:spPr bwMode="auto">
          <a:xfrm>
            <a:off x="385589" y="3299240"/>
            <a:ext cx="11564656" cy="2034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rgbClr val="0072C6"/>
              </a:buClr>
            </a:pPr>
            <a:r>
              <a:rPr lang="en-US" sz="2800" dirty="0">
                <a:latin typeface="+mj-lt"/>
              </a:rPr>
              <a:t>BAM / </a:t>
            </a:r>
            <a:r>
              <a:rPr lang="en-US" sz="2800" dirty="0" smtClean="0">
                <a:latin typeface="+mj-lt"/>
              </a:rPr>
              <a:t>Tracking</a:t>
            </a:r>
          </a:p>
          <a:p>
            <a:pPr lvl="1">
              <a:buClr>
                <a:srgbClr val="0072C6"/>
              </a:buClr>
            </a:pPr>
            <a:r>
              <a:rPr lang="en-US" sz="2200" dirty="0">
                <a:latin typeface="+mj-lt"/>
              </a:rPr>
              <a:t>WABS provides tracking infrastructure, SQL Azure database that is very useful for monitoring</a:t>
            </a:r>
          </a:p>
          <a:p>
            <a:pPr lvl="1">
              <a:buClr>
                <a:srgbClr val="0072C6"/>
              </a:buClr>
            </a:pPr>
            <a:r>
              <a:rPr lang="en-US" sz="2500" dirty="0">
                <a:latin typeface="+mj-lt"/>
              </a:rPr>
              <a:t>Business </a:t>
            </a:r>
            <a:r>
              <a:rPr lang="en-US" sz="2500" dirty="0" smtClean="0">
                <a:latin typeface="+mj-lt"/>
              </a:rPr>
              <a:t>activity </a:t>
            </a:r>
            <a:r>
              <a:rPr lang="en-US" sz="2500" dirty="0">
                <a:latin typeface="+mj-lt"/>
              </a:rPr>
              <a:t>monitoring is </a:t>
            </a:r>
            <a:r>
              <a:rPr lang="en-US" sz="2500" dirty="0" smtClean="0">
                <a:latin typeface="+mj-lt"/>
              </a:rPr>
              <a:t>planned</a:t>
            </a:r>
            <a:endParaRPr lang="en-US" sz="2500" dirty="0">
              <a:latin typeface="+mj-lt"/>
            </a:endParaRPr>
          </a:p>
          <a:p>
            <a:pPr>
              <a:buClr>
                <a:srgbClr val="0072C6"/>
              </a:buClr>
            </a:pPr>
            <a:endParaRPr lang="en-US" sz="2800" dirty="0">
              <a:latin typeface="+mj-lt"/>
            </a:endParaRPr>
          </a:p>
        </p:txBody>
      </p:sp>
      <p:sp>
        <p:nvSpPr>
          <p:cNvPr id="6" name="Text Placeholder 2"/>
          <p:cNvSpPr txBox="1">
            <a:spLocks/>
          </p:cNvSpPr>
          <p:nvPr/>
        </p:nvSpPr>
        <p:spPr bwMode="auto">
          <a:xfrm>
            <a:off x="385589" y="5218632"/>
            <a:ext cx="11564656" cy="1735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rgbClr val="0072C6"/>
              </a:buClr>
            </a:pPr>
            <a:r>
              <a:rPr lang="en-US" sz="2800" dirty="0" smtClean="0">
                <a:latin typeface="+mj-lt"/>
              </a:rPr>
              <a:t>BRE</a:t>
            </a:r>
          </a:p>
          <a:p>
            <a:pPr lvl="1">
              <a:buClr>
                <a:srgbClr val="0072C6"/>
              </a:buClr>
            </a:pPr>
            <a:r>
              <a:rPr lang="en-US" sz="2200" dirty="0">
                <a:latin typeface="+mj-lt"/>
              </a:rPr>
              <a:t>Support is planned, aim is to be compatible with BizTalk rules</a:t>
            </a:r>
          </a:p>
          <a:p>
            <a:pPr lvl="1">
              <a:buClr>
                <a:srgbClr val="0072C6"/>
              </a:buClr>
            </a:pPr>
            <a:r>
              <a:rPr lang="en-US" sz="2200" dirty="0">
                <a:latin typeface="+mj-lt"/>
              </a:rPr>
              <a:t>For now, workflow and workflow rules provides an </a:t>
            </a:r>
            <a:r>
              <a:rPr lang="en-US" sz="2200" dirty="0" smtClean="0">
                <a:latin typeface="+mj-lt"/>
              </a:rPr>
              <a:t>alternative</a:t>
            </a:r>
            <a:endParaRPr lang="en-US" sz="2200" dirty="0">
              <a:latin typeface="+mj-lt"/>
            </a:endParaRPr>
          </a:p>
        </p:txBody>
      </p:sp>
    </p:spTree>
    <p:extLst>
      <p:ext uri="{BB962C8B-B14F-4D97-AF65-F5344CB8AC3E}">
        <p14:creationId xmlns:p14="http://schemas.microsoft.com/office/powerpoint/2010/main" val="1296531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makes sense to move?</a:t>
            </a:r>
            <a:endParaRPr lang="en-US" dirty="0"/>
          </a:p>
        </p:txBody>
      </p:sp>
      <p:sp>
        <p:nvSpPr>
          <p:cNvPr id="8" name="Text Placeholder 2"/>
          <p:cNvSpPr txBox="1">
            <a:spLocks/>
          </p:cNvSpPr>
          <p:nvPr/>
        </p:nvSpPr>
        <p:spPr bwMode="auto">
          <a:xfrm>
            <a:off x="406399" y="1967092"/>
            <a:ext cx="10060310" cy="306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rgbClr val="0072C6"/>
              </a:buClr>
            </a:pPr>
            <a:r>
              <a:rPr lang="en-US" sz="2800" dirty="0">
                <a:latin typeface="+mj-lt"/>
              </a:rPr>
              <a:t>Not everything</a:t>
            </a:r>
          </a:p>
          <a:p>
            <a:pPr lvl="1">
              <a:buClr>
                <a:srgbClr val="0072C6"/>
              </a:buClr>
            </a:pPr>
            <a:r>
              <a:rPr lang="en-US" sz="2500" dirty="0">
                <a:latin typeface="+mj-lt"/>
              </a:rPr>
              <a:t>May depends on data classification</a:t>
            </a:r>
          </a:p>
          <a:p>
            <a:pPr lvl="1">
              <a:buClr>
                <a:srgbClr val="0072C6"/>
              </a:buClr>
            </a:pPr>
            <a:r>
              <a:rPr lang="en-US" sz="2500" dirty="0">
                <a:latin typeface="+mj-lt"/>
              </a:rPr>
              <a:t>Where data is coming from/going to</a:t>
            </a:r>
          </a:p>
          <a:p>
            <a:pPr lvl="1">
              <a:buClr>
                <a:srgbClr val="0072C6"/>
              </a:buClr>
            </a:pPr>
            <a:r>
              <a:rPr lang="en-US" sz="2500" dirty="0">
                <a:latin typeface="+mj-lt"/>
              </a:rPr>
              <a:t>Not for On-</a:t>
            </a:r>
            <a:r>
              <a:rPr lang="en-US" sz="2500" dirty="0" err="1">
                <a:latin typeface="+mj-lt"/>
              </a:rPr>
              <a:t>prem</a:t>
            </a:r>
            <a:r>
              <a:rPr lang="en-US" sz="2500" dirty="0">
                <a:latin typeface="+mj-lt"/>
              </a:rPr>
              <a:t> &lt;&gt; on-</a:t>
            </a:r>
            <a:r>
              <a:rPr lang="en-US" sz="2500" dirty="0" err="1">
                <a:latin typeface="+mj-lt"/>
              </a:rPr>
              <a:t>prem</a:t>
            </a:r>
            <a:r>
              <a:rPr lang="en-US" sz="2500" dirty="0">
                <a:latin typeface="+mj-lt"/>
              </a:rPr>
              <a:t> EAI</a:t>
            </a:r>
          </a:p>
          <a:p>
            <a:pPr lvl="1">
              <a:buClr>
                <a:srgbClr val="0072C6"/>
              </a:buClr>
            </a:pPr>
            <a:r>
              <a:rPr lang="en-US" sz="2500" dirty="0">
                <a:latin typeface="+mj-lt"/>
              </a:rPr>
              <a:t>But very useful for cloud &lt;&gt; cloud</a:t>
            </a:r>
          </a:p>
          <a:p>
            <a:pPr>
              <a:buClr>
                <a:srgbClr val="0072C6"/>
              </a:buClr>
            </a:pPr>
            <a:r>
              <a:rPr lang="en-US" sz="2800" dirty="0">
                <a:latin typeface="+mj-lt"/>
              </a:rPr>
              <a:t>It’s not all or nothing</a:t>
            </a:r>
          </a:p>
          <a:p>
            <a:pPr lvl="1">
              <a:buClr>
                <a:srgbClr val="0072C6"/>
              </a:buClr>
            </a:pPr>
            <a:r>
              <a:rPr lang="en-US" sz="2500" dirty="0">
                <a:latin typeface="+mj-lt"/>
              </a:rPr>
              <a:t>Consider moving part of a solution to the cloud, keeping the rest on </a:t>
            </a:r>
            <a:r>
              <a:rPr lang="en-US" sz="2500" dirty="0" err="1">
                <a:latin typeface="+mj-lt"/>
              </a:rPr>
              <a:t>prem</a:t>
            </a:r>
            <a:endParaRPr lang="en-US" sz="2500" dirty="0">
              <a:latin typeface="+mj-lt"/>
            </a:endParaRPr>
          </a:p>
          <a:p>
            <a:pPr lvl="1">
              <a:buClr>
                <a:srgbClr val="0072C6"/>
              </a:buClr>
            </a:pPr>
            <a:r>
              <a:rPr lang="en-US" sz="2500" dirty="0">
                <a:latin typeface="+mj-lt"/>
              </a:rPr>
              <a:t>Hybrid integration patterns are important</a:t>
            </a:r>
          </a:p>
        </p:txBody>
      </p:sp>
    </p:spTree>
    <p:extLst>
      <p:ext uri="{BB962C8B-B14F-4D97-AF65-F5344CB8AC3E}">
        <p14:creationId xmlns:p14="http://schemas.microsoft.com/office/powerpoint/2010/main" val="87311846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Agenda</a:t>
            </a:r>
            <a:endParaRPr lang="pt-PT" dirty="0"/>
          </a:p>
        </p:txBody>
      </p:sp>
      <p:sp>
        <p:nvSpPr>
          <p:cNvPr id="7" name="Text Placeholder 2"/>
          <p:cNvSpPr txBox="1">
            <a:spLocks/>
          </p:cNvSpPr>
          <p:nvPr/>
        </p:nvSpPr>
        <p:spPr bwMode="auto">
          <a:xfrm>
            <a:off x="406399" y="1967092"/>
            <a:ext cx="10060310" cy="306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rgbClr val="0072C6"/>
              </a:buClr>
            </a:pPr>
            <a:r>
              <a:rPr lang="en-US" sz="3200" dirty="0">
                <a:latin typeface="+mj-lt"/>
              </a:rPr>
              <a:t>Introduction - Evolving Integration Needs</a:t>
            </a:r>
          </a:p>
          <a:p>
            <a:pPr>
              <a:buClr>
                <a:srgbClr val="0072C6"/>
              </a:buClr>
            </a:pPr>
            <a:r>
              <a:rPr lang="en-US" sz="3200" dirty="0">
                <a:latin typeface="+mj-lt"/>
              </a:rPr>
              <a:t>Windows Azure Service Bus overview</a:t>
            </a:r>
          </a:p>
          <a:p>
            <a:pPr>
              <a:buClr>
                <a:srgbClr val="0072C6"/>
              </a:buClr>
            </a:pPr>
            <a:r>
              <a:rPr lang="en-US" sz="3200" dirty="0" smtClean="0">
                <a:latin typeface="+mj-lt"/>
              </a:rPr>
              <a:t>How </a:t>
            </a:r>
            <a:r>
              <a:rPr lang="en-US" sz="3200" dirty="0">
                <a:latin typeface="+mj-lt"/>
              </a:rPr>
              <a:t>can I get Started</a:t>
            </a:r>
            <a:r>
              <a:rPr lang="en-US" sz="3200" dirty="0" smtClean="0">
                <a:latin typeface="+mj-lt"/>
              </a:rPr>
              <a:t>!</a:t>
            </a:r>
          </a:p>
          <a:p>
            <a:pPr>
              <a:buClr>
                <a:srgbClr val="0072C6"/>
              </a:buClr>
            </a:pPr>
            <a:r>
              <a:rPr lang="en-US" sz="3200" dirty="0">
                <a:latin typeface="+mj-lt"/>
              </a:rPr>
              <a:t>Migration </a:t>
            </a:r>
            <a:r>
              <a:rPr lang="en-US" sz="3200" dirty="0" smtClean="0">
                <a:latin typeface="+mj-lt"/>
              </a:rPr>
              <a:t>Challenges</a:t>
            </a:r>
          </a:p>
          <a:p>
            <a:pPr>
              <a:buClr>
                <a:srgbClr val="0072C6"/>
              </a:buClr>
            </a:pPr>
            <a:r>
              <a:rPr lang="en-US" sz="3200" dirty="0" smtClean="0">
                <a:latin typeface="+mj-lt"/>
              </a:rPr>
              <a:t>Demos</a:t>
            </a:r>
            <a:endParaRPr lang="en-US" sz="3200" dirty="0">
              <a:latin typeface="+mj-lt"/>
            </a:endParaRPr>
          </a:p>
          <a:p>
            <a:pPr>
              <a:buClr>
                <a:srgbClr val="0072C6"/>
              </a:buClr>
            </a:pPr>
            <a:r>
              <a:rPr lang="en-US" sz="3200" dirty="0">
                <a:latin typeface="+mj-lt"/>
              </a:rPr>
              <a:t>What’s next</a:t>
            </a:r>
            <a:r>
              <a:rPr lang="en-US" sz="3200" dirty="0" smtClean="0">
                <a:latin typeface="+mj-lt"/>
              </a:rPr>
              <a:t>?</a:t>
            </a:r>
            <a:endParaRPr lang="en-US" sz="3200" dirty="0">
              <a:latin typeface="+mj-lt"/>
            </a:endParaRPr>
          </a:p>
          <a:p>
            <a:pPr marL="627063" lvl="1" indent="-342900"/>
            <a:endParaRPr lang="en-US" sz="1600" dirty="0">
              <a:latin typeface="+mj-lt"/>
            </a:endParaRPr>
          </a:p>
        </p:txBody>
      </p:sp>
    </p:spTree>
    <p:extLst>
      <p:ext uri="{BB962C8B-B14F-4D97-AF65-F5344CB8AC3E}">
        <p14:creationId xmlns:p14="http://schemas.microsoft.com/office/powerpoint/2010/main" val="401717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DEMO</a:t>
            </a:r>
          </a:p>
        </p:txBody>
      </p:sp>
      <p:sp>
        <p:nvSpPr>
          <p:cNvPr id="3" name="Subtitle 6"/>
          <p:cNvSpPr txBox="1">
            <a:spLocks/>
          </p:cNvSpPr>
          <p:nvPr/>
        </p:nvSpPr>
        <p:spPr>
          <a:xfrm>
            <a:off x="385589" y="3425254"/>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EAI Capabilities (Transform, VETER, CBR, Connect LOB) </a:t>
            </a:r>
          </a:p>
          <a:p>
            <a:pPr marL="0" indent="0">
              <a:buNone/>
            </a:pPr>
            <a:r>
              <a:rPr lang="en-US" sz="2400" dirty="0"/>
              <a:t>EDI Capabilities (B2B </a:t>
            </a:r>
            <a:r>
              <a:rPr lang="en-US" sz="2400" dirty="0" err="1"/>
              <a:t>comm</a:t>
            </a:r>
            <a:r>
              <a:rPr lang="en-US" sz="2400" dirty="0"/>
              <a:t>, Portal)</a:t>
            </a:r>
          </a:p>
        </p:txBody>
      </p:sp>
    </p:spTree>
    <p:extLst>
      <p:ext uri="{BB962C8B-B14F-4D97-AF65-F5344CB8AC3E}">
        <p14:creationId xmlns:p14="http://schemas.microsoft.com/office/powerpoint/2010/main" val="362339061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a:t>
            </a:r>
            <a:r>
              <a:rPr lang="pt-PT" dirty="0" smtClean="0"/>
              <a:t> </a:t>
            </a:r>
            <a:r>
              <a:rPr lang="en-US" dirty="0" smtClean="0"/>
              <a:t>next</a:t>
            </a:r>
            <a:r>
              <a:rPr lang="pt-PT" dirty="0" smtClean="0"/>
              <a:t>?</a:t>
            </a:r>
            <a:endParaRPr lang="pt-PT" dirty="0"/>
          </a:p>
        </p:txBody>
      </p:sp>
      <p:sp>
        <p:nvSpPr>
          <p:cNvPr id="3" name="Subtitle 6"/>
          <p:cNvSpPr txBox="1">
            <a:spLocks/>
          </p:cNvSpPr>
          <p:nvPr/>
        </p:nvSpPr>
        <p:spPr>
          <a:xfrm>
            <a:off x="385589" y="3425254"/>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Still to come... In Windows Azure BizTalk Services </a:t>
            </a:r>
          </a:p>
        </p:txBody>
      </p:sp>
    </p:spTree>
    <p:extLst>
      <p:ext uri="{BB962C8B-B14F-4D97-AF65-F5344CB8AC3E}">
        <p14:creationId xmlns:p14="http://schemas.microsoft.com/office/powerpoint/2010/main" val="46155973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5400" dirty="0" smtClean="0">
                <a:solidFill>
                  <a:schemeClr val="bg1"/>
                </a:solidFill>
              </a:rPr>
              <a:t>Windows Azure </a:t>
            </a:r>
            <a:r>
              <a:rPr lang="en-US" sz="5400" smtClean="0">
                <a:solidFill>
                  <a:schemeClr val="bg1"/>
                </a:solidFill>
              </a:rPr>
              <a:t>BizTalk Services </a:t>
            </a:r>
            <a:r>
              <a:rPr lang="en-US" sz="5400" dirty="0" smtClean="0">
                <a:solidFill>
                  <a:schemeClr val="bg1"/>
                </a:solidFill>
              </a:rPr>
              <a:t>– Next</a:t>
            </a:r>
            <a:endParaRPr lang="en-US" sz="5400" dirty="0">
              <a:solidFill>
                <a:schemeClr val="bg1"/>
              </a:solidFill>
            </a:endParaRPr>
          </a:p>
        </p:txBody>
      </p:sp>
      <p:sp>
        <p:nvSpPr>
          <p:cNvPr id="12" name="Rectangle 11"/>
          <p:cNvSpPr/>
          <p:nvPr/>
        </p:nvSpPr>
        <p:spPr bwMode="auto">
          <a:xfrm>
            <a:off x="6101048" y="1679361"/>
            <a:ext cx="2898515" cy="4550203"/>
          </a:xfrm>
          <a:prstGeom prst="rect">
            <a:avLst/>
          </a:prstGeom>
          <a:solidFill>
            <a:schemeClr val="accent3"/>
          </a:solidFill>
          <a:ln>
            <a:headEnd type="none" w="med" len="med"/>
            <a:tailEnd type="none" w="med" len="med"/>
          </a:ln>
          <a:effectLst/>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6371" tIns="149097" rIns="186371" bIns="149097" numCol="1" spcCol="0" rtlCol="0" fromWordArt="0" anchor="t" anchorCtr="0" forceAA="0" compatLnSpc="1">
            <a:prstTxWarp prst="textNoShape">
              <a:avLst/>
            </a:prstTxWarp>
            <a:noAutofit/>
          </a:bodyPr>
          <a:lstStyle/>
          <a:p>
            <a:pPr defTabSz="950184" fontAlgn="base">
              <a:spcBef>
                <a:spcPct val="0"/>
              </a:spcBef>
              <a:spcAft>
                <a:spcPts val="600"/>
              </a:spcAft>
            </a:pPr>
            <a:r>
              <a:rPr lang="en-US" sz="32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B2B</a:t>
            </a:r>
            <a:endParaRPr lang="en-US" sz="1600" b="1" dirty="0" smtClean="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Agreement </a:t>
            </a:r>
            <a:r>
              <a:rPr lang="en-US" dirty="0" smtClean="0">
                <a:gradFill>
                  <a:gsLst>
                    <a:gs pos="0">
                      <a:srgbClr val="FFFFFF"/>
                    </a:gs>
                    <a:gs pos="100000">
                      <a:srgbClr val="FFFFFF"/>
                    </a:gs>
                  </a:gsLst>
                  <a:lin ang="5400000" scaled="0"/>
                </a:gradFill>
                <a:ea typeface="Segoe UI" pitchFamily="34" charset="0"/>
                <a:cs typeface="Segoe UI" pitchFamily="34" charset="0"/>
              </a:rPr>
              <a:t>decoupling</a:t>
            </a:r>
          </a:p>
          <a:p>
            <a:pPr marL="228600" indent="-22860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AS2 enhancements &amp; certification</a:t>
            </a:r>
          </a:p>
          <a:p>
            <a:pPr marL="228600" indent="-22860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Custom code in </a:t>
            </a:r>
            <a:br>
              <a:rPr lang="en-US" dirty="0" smtClean="0">
                <a:gradFill>
                  <a:gsLst>
                    <a:gs pos="0">
                      <a:srgbClr val="FFFFFF"/>
                    </a:gs>
                    <a:gs pos="100000">
                      <a:srgbClr val="FFFFFF"/>
                    </a:gs>
                  </a:gsLst>
                  <a:lin ang="5400000" scaled="0"/>
                </a:gradFill>
                <a:ea typeface="Segoe UI" pitchFamily="34" charset="0"/>
                <a:cs typeface="Segoe UI" pitchFamily="34" charset="0"/>
              </a:rPr>
            </a:br>
            <a:r>
              <a:rPr lang="en-US" dirty="0" smtClean="0">
                <a:gradFill>
                  <a:gsLst>
                    <a:gs pos="0">
                      <a:srgbClr val="FFFFFF"/>
                    </a:gs>
                    <a:gs pos="100000">
                      <a:srgbClr val="FFFFFF"/>
                    </a:gs>
                  </a:gsLst>
                  <a:lin ang="5400000" scaled="0"/>
                </a:gradFill>
                <a:ea typeface="Segoe UI" pitchFamily="34" charset="0"/>
                <a:cs typeface="Segoe UI" pitchFamily="34" charset="0"/>
              </a:rPr>
              <a:t>EDI</a:t>
            </a:r>
          </a:p>
          <a:p>
            <a:pPr marL="228600" indent="-228600" defTabSz="932472" fontAlgn="base">
              <a:lnSpc>
                <a:spcPct val="90000"/>
              </a:lnSpc>
              <a:spcBef>
                <a:spcPts val="600"/>
              </a:spcBef>
              <a:spcAft>
                <a:spcPct val="0"/>
              </a:spcAft>
              <a:buFont typeface="Arial" panose="020B0604020202020204" pitchFamily="34" charset="0"/>
              <a:buChar char="•"/>
            </a:pPr>
            <a:endParaRPr lang="en-US" dirty="0" smtClean="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endParaRPr lang="en-US"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120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120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3252238" y="1679362"/>
            <a:ext cx="2796187" cy="4550203"/>
          </a:xfrm>
          <a:prstGeom prst="rect">
            <a:avLst/>
          </a:prstGeom>
          <a:solidFill>
            <a:srgbClr val="00B0F0"/>
          </a:solidFill>
          <a:ln>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6371" tIns="149097" rIns="186371" bIns="149097" numCol="1" spcCol="0" rtlCol="0" fromWordArt="0" anchor="t" anchorCtr="0" forceAA="0" compatLnSpc="1">
            <a:prstTxWarp prst="textNoShape">
              <a:avLst/>
            </a:prstTxWarp>
            <a:noAutofit/>
          </a:bodyPr>
          <a:lstStyle/>
          <a:p>
            <a:pPr defTabSz="950184" fontAlgn="base">
              <a:spcBef>
                <a:spcPct val="0"/>
              </a:spcBef>
              <a:spcAft>
                <a:spcPts val="600"/>
              </a:spcAft>
            </a:pPr>
            <a:r>
              <a:rPr lang="en-US" sz="32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EAI</a:t>
            </a:r>
            <a:endParaRPr lang="en-US" sz="1600" dirty="0" smtClean="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Adapter extensibility</a:t>
            </a:r>
          </a:p>
          <a:p>
            <a:pPr marL="228600" indent="-22860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Derived type support in transforms</a:t>
            </a:r>
          </a:p>
          <a:p>
            <a:pPr marL="228600" indent="-22860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JSON support</a:t>
            </a:r>
          </a:p>
          <a:p>
            <a:pPr marL="228600" indent="-22860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Pull from LOBs</a:t>
            </a:r>
          </a:p>
          <a:p>
            <a:pPr marL="228600" indent="-228600" defTabSz="932472" fontAlgn="base">
              <a:lnSpc>
                <a:spcPct val="90000"/>
              </a:lnSpc>
              <a:spcBef>
                <a:spcPts val="60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120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248478" y="1653014"/>
            <a:ext cx="2903507" cy="4550203"/>
          </a:xfrm>
          <a:prstGeom prst="rect">
            <a:avLst/>
          </a:prstGeom>
          <a:solidFill>
            <a:srgbClr val="00188F"/>
          </a:solidFill>
          <a:ln>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6371" tIns="149097" rIns="186371" bIns="149097" numCol="1" spcCol="0" rtlCol="0" fromWordArt="0" anchor="t" anchorCtr="0" forceAA="0" compatLnSpc="1">
            <a:prstTxWarp prst="textNoShape">
              <a:avLst/>
            </a:prstTxWarp>
            <a:noAutofit/>
          </a:bodyPr>
          <a:lstStyle/>
          <a:p>
            <a:pPr defTabSz="950184" fontAlgn="base">
              <a:spcBef>
                <a:spcPct val="0"/>
              </a:spcBef>
              <a:spcAft>
                <a:spcPts val="600"/>
              </a:spcAft>
            </a:pPr>
            <a:r>
              <a:rPr lang="en-US" sz="32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Mgmt./tools</a:t>
            </a:r>
          </a:p>
          <a:p>
            <a:pPr marL="228600" indent="-22860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AAD integration</a:t>
            </a:r>
          </a:p>
          <a:p>
            <a:pPr marL="228600" indent="-22860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Better integrated one mgmt. experience</a:t>
            </a:r>
          </a:p>
          <a:p>
            <a:pPr defTabSz="932472" fontAlgn="base">
              <a:lnSpc>
                <a:spcPct val="90000"/>
              </a:lnSpc>
              <a:spcBef>
                <a:spcPts val="60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60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60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9052185" y="1679361"/>
            <a:ext cx="2898515" cy="4550203"/>
          </a:xfrm>
          <a:prstGeom prst="rect">
            <a:avLst/>
          </a:prstGeom>
          <a:solidFill>
            <a:schemeClr val="accent5"/>
          </a:solidFill>
          <a:ln>
            <a:headEnd type="none" w="med" len="med"/>
            <a:tailEnd type="none" w="med" len="med"/>
          </a:ln>
          <a:effectLst/>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6371" tIns="149097" rIns="186371" bIns="149097" numCol="1" spcCol="0" rtlCol="0" fromWordArt="0" anchor="t" anchorCtr="0" forceAA="0" compatLnSpc="1">
            <a:prstTxWarp prst="textNoShape">
              <a:avLst/>
            </a:prstTxWarp>
            <a:noAutofit/>
          </a:bodyPr>
          <a:lstStyle/>
          <a:p>
            <a:pPr defTabSz="950184" fontAlgn="base">
              <a:spcBef>
                <a:spcPct val="0"/>
              </a:spcBef>
              <a:spcAft>
                <a:spcPts val="600"/>
              </a:spcAft>
            </a:pPr>
            <a:r>
              <a:rPr lang="en-US" sz="3200" dirty="0" smtClean="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BPM</a:t>
            </a:r>
            <a:endParaRPr lang="en-US" sz="1600" b="1" dirty="0" smtClean="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Workflow</a:t>
            </a:r>
            <a:endParaRPr lang="en-US" dirty="0">
              <a:gradFill>
                <a:gsLst>
                  <a:gs pos="0">
                    <a:srgbClr val="FFFFFF"/>
                  </a:gs>
                  <a:gs pos="100000">
                    <a:srgbClr val="FFFFFF"/>
                  </a:gs>
                </a:gsLst>
                <a:lin ang="5400000" scaled="0"/>
              </a:gradFill>
              <a:ea typeface="Segoe UI" pitchFamily="34" charset="0"/>
              <a:cs typeface="Segoe UI" pitchFamily="34" charset="0"/>
            </a:endParaRPr>
          </a:p>
          <a:p>
            <a:pPr marL="228600" indent="-228600" defTabSz="932472" fontAlgn="base">
              <a:lnSpc>
                <a:spcPct val="90000"/>
              </a:lnSpc>
              <a:spcBef>
                <a:spcPts val="60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Rules engine</a:t>
            </a:r>
          </a:p>
          <a:p>
            <a:pPr marL="228600" indent="-228600" defTabSz="932472" fontAlgn="base">
              <a:lnSpc>
                <a:spcPct val="90000"/>
              </a:lnSpc>
              <a:spcBef>
                <a:spcPts val="600"/>
              </a:spcBef>
              <a:spcAft>
                <a:spcPct val="0"/>
              </a:spcAft>
              <a:buFont typeface="Arial" panose="020B0604020202020204" pitchFamily="34" charset="0"/>
              <a:buChar char="•"/>
            </a:pPr>
            <a:r>
              <a:rPr lang="en-US" sz="2000" dirty="0">
                <a:gradFill>
                  <a:gsLst>
                    <a:gs pos="0">
                      <a:srgbClr val="FFFFFF"/>
                    </a:gs>
                    <a:gs pos="100000">
                      <a:srgbClr val="FFFFFF"/>
                    </a:gs>
                  </a:gsLst>
                  <a:lin ang="5400000" scaled="0"/>
                </a:gradFill>
                <a:ea typeface="Segoe UI" pitchFamily="34" charset="0"/>
                <a:cs typeface="Segoe UI" pitchFamily="34" charset="0"/>
              </a:rPr>
              <a:t>Process designer</a:t>
            </a:r>
          </a:p>
          <a:p>
            <a:pPr marL="228600" indent="-228600" defTabSz="932472" fontAlgn="base">
              <a:lnSpc>
                <a:spcPct val="90000"/>
              </a:lnSpc>
              <a:spcBef>
                <a:spcPts val="600"/>
              </a:spcBef>
              <a:spcAft>
                <a:spcPct val="0"/>
              </a:spcAft>
              <a:buFont typeface="Arial" panose="020B0604020202020204" pitchFamily="34" charset="0"/>
              <a:buChar char="•"/>
            </a:pPr>
            <a:r>
              <a:rPr lang="en-US" sz="2000" dirty="0">
                <a:gradFill>
                  <a:gsLst>
                    <a:gs pos="0">
                      <a:srgbClr val="FFFFFF"/>
                    </a:gs>
                    <a:gs pos="100000">
                      <a:srgbClr val="FFFFFF"/>
                    </a:gs>
                  </a:gsLst>
                  <a:lin ang="5400000" scaled="0"/>
                </a:gradFill>
                <a:ea typeface="Segoe UI" pitchFamily="34" charset="0"/>
                <a:cs typeface="Segoe UI" pitchFamily="34" charset="0"/>
              </a:rPr>
              <a:t>Rules designer</a:t>
            </a:r>
          </a:p>
          <a:p>
            <a:pPr marL="228600" indent="-228600" defTabSz="932472" fontAlgn="base">
              <a:lnSpc>
                <a:spcPct val="90000"/>
              </a:lnSpc>
              <a:spcBef>
                <a:spcPts val="600"/>
              </a:spcBef>
              <a:spcAft>
                <a:spcPct val="0"/>
              </a:spcAft>
              <a:buFont typeface="Arial" panose="020B0604020202020204" pitchFamily="34" charset="0"/>
              <a:buChar char="•"/>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120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ts val="120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8763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Closure</a:t>
            </a:r>
            <a:endParaRPr lang="en-US" dirty="0"/>
          </a:p>
        </p:txBody>
      </p:sp>
      <p:sp>
        <p:nvSpPr>
          <p:cNvPr id="3" name="Text Placeholder 2"/>
          <p:cNvSpPr>
            <a:spLocks noGrp="1"/>
          </p:cNvSpPr>
          <p:nvPr>
            <p:ph type="body" sz="quarter" idx="4294967295"/>
          </p:nvPr>
        </p:nvSpPr>
        <p:spPr>
          <a:xfrm>
            <a:off x="274638" y="1398588"/>
            <a:ext cx="11099800" cy="3967162"/>
          </a:xfrm>
        </p:spPr>
        <p:txBody>
          <a:bodyPr>
            <a:normAutofit fontScale="85000" lnSpcReduction="20000"/>
          </a:bodyPr>
          <a:lstStyle/>
          <a:p>
            <a:pPr marL="0" indent="0">
              <a:buNone/>
            </a:pPr>
            <a:endParaRPr lang="en-US" dirty="0" smtClean="0"/>
          </a:p>
          <a:p>
            <a:pPr marL="0" indent="0">
              <a:buNone/>
            </a:pPr>
            <a:r>
              <a:rPr lang="en-US" sz="4900" spc="-102" dirty="0" smtClean="0">
                <a:ln w="3175">
                  <a:noFill/>
                </a:ln>
                <a:solidFill>
                  <a:schemeClr val="bg1"/>
                </a:solidFill>
                <a:cs typeface="Segoe UI" pitchFamily="34" charset="0"/>
              </a:rPr>
              <a:t>BizTalk </a:t>
            </a:r>
            <a:r>
              <a:rPr lang="en-US" sz="4900" spc="-102" dirty="0">
                <a:ln w="3175">
                  <a:noFill/>
                </a:ln>
                <a:solidFill>
                  <a:schemeClr val="bg1"/>
                </a:solidFill>
                <a:cs typeface="Segoe UI" pitchFamily="34" charset="0"/>
              </a:rPr>
              <a:t>services will </a:t>
            </a:r>
            <a:r>
              <a:rPr lang="en-US" sz="4900" spc="-102" dirty="0" smtClean="0">
                <a:ln w="3175">
                  <a:noFill/>
                </a:ln>
                <a:solidFill>
                  <a:schemeClr val="bg1"/>
                </a:solidFill>
                <a:cs typeface="Segoe UI" pitchFamily="34" charset="0"/>
              </a:rPr>
              <a:t>be updated on </a:t>
            </a:r>
            <a:r>
              <a:rPr lang="en-US" sz="4900" spc="-102" dirty="0">
                <a:ln w="3175">
                  <a:noFill/>
                </a:ln>
                <a:solidFill>
                  <a:schemeClr val="bg1"/>
                </a:solidFill>
                <a:cs typeface="Segoe UI" pitchFamily="34" charset="0"/>
              </a:rPr>
              <a:t>quarterly </a:t>
            </a:r>
            <a:r>
              <a:rPr lang="en-US" sz="4900" spc="-102" dirty="0" smtClean="0">
                <a:ln w="3175">
                  <a:noFill/>
                </a:ln>
                <a:solidFill>
                  <a:schemeClr val="bg1"/>
                </a:solidFill>
                <a:cs typeface="Segoe UI" pitchFamily="34" charset="0"/>
              </a:rPr>
              <a:t>cadence</a:t>
            </a:r>
          </a:p>
          <a:p>
            <a:pPr marL="0" indent="0">
              <a:buNone/>
            </a:pPr>
            <a:endParaRPr lang="en-US" sz="4900" spc="-102" dirty="0">
              <a:ln w="3175">
                <a:noFill/>
              </a:ln>
              <a:solidFill>
                <a:schemeClr val="bg1"/>
              </a:solidFill>
              <a:cs typeface="Segoe UI" pitchFamily="34" charset="0"/>
            </a:endParaRPr>
          </a:p>
          <a:p>
            <a:pPr marL="0" indent="0">
              <a:buNone/>
            </a:pPr>
            <a:r>
              <a:rPr lang="en-US" sz="4900" spc="-102" dirty="0" smtClean="0">
                <a:ln w="3175">
                  <a:noFill/>
                </a:ln>
                <a:solidFill>
                  <a:schemeClr val="bg1"/>
                </a:solidFill>
                <a:cs typeface="Segoe UI" pitchFamily="34" charset="0"/>
              </a:rPr>
              <a:t>Introducing Business Process Management shortly</a:t>
            </a:r>
            <a:endParaRPr lang="en-US" sz="4900" spc="-102" dirty="0">
              <a:ln w="3175">
                <a:noFill/>
              </a:ln>
              <a:solidFill>
                <a:schemeClr val="bg1"/>
              </a:solidFill>
              <a:cs typeface="Segoe UI" pitchFamily="34" charset="0"/>
            </a:endParaRPr>
          </a:p>
          <a:p>
            <a:pPr marL="0" indent="0">
              <a:buNone/>
            </a:pPr>
            <a:endParaRPr lang="en-US" sz="4900" spc="-102" dirty="0">
              <a:ln w="3175">
                <a:noFill/>
              </a:ln>
              <a:solidFill>
                <a:schemeClr val="bg1"/>
              </a:solidFill>
              <a:cs typeface="Segoe UI" pitchFamily="34" charset="0"/>
            </a:endParaRPr>
          </a:p>
          <a:p>
            <a:pPr marL="0" indent="0">
              <a:buNone/>
            </a:pPr>
            <a:r>
              <a:rPr lang="en-US" sz="4900" spc="-102" dirty="0">
                <a:ln w="3175">
                  <a:noFill/>
                </a:ln>
                <a:solidFill>
                  <a:schemeClr val="bg1"/>
                </a:solidFill>
                <a:cs typeface="Segoe UI" pitchFamily="34" charset="0"/>
              </a:rPr>
              <a:t>Extensibility is an opportunity for Partners</a:t>
            </a:r>
          </a:p>
        </p:txBody>
      </p:sp>
    </p:spTree>
    <p:extLst>
      <p:ext uri="{BB962C8B-B14F-4D97-AF65-F5344CB8AC3E}">
        <p14:creationId xmlns:p14="http://schemas.microsoft.com/office/powerpoint/2010/main" val="1086266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decel="10000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decel="10000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909" y="4123303"/>
            <a:ext cx="7868416" cy="2433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p:nvPr/>
        </p:nvGrpSpPr>
        <p:grpSpPr>
          <a:xfrm>
            <a:off x="3730444" y="1445106"/>
            <a:ext cx="7201589" cy="2684240"/>
            <a:chOff x="507868" y="2417159"/>
            <a:chExt cx="11173090" cy="1958897"/>
          </a:xfrm>
        </p:grpSpPr>
        <p:sp>
          <p:nvSpPr>
            <p:cNvPr id="5" name="Rectangle 4"/>
            <p:cNvSpPr/>
            <p:nvPr/>
          </p:nvSpPr>
          <p:spPr bwMode="auto">
            <a:xfrm>
              <a:off x="507868" y="2417159"/>
              <a:ext cx="11173090" cy="1958897"/>
            </a:xfrm>
            <a:prstGeom prst="rect">
              <a:avLst/>
            </a:prstGeom>
            <a:solidFill>
              <a:schemeClr val="bg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indent="-460375" defTabSz="914400">
                <a:lnSpc>
                  <a:spcPct val="90000"/>
                </a:lnSpc>
                <a:spcBef>
                  <a:spcPct val="20000"/>
                </a:spcBef>
                <a:buSzPct val="90000"/>
                <a:buFontTx/>
                <a:buBlip>
                  <a:blip r:embed="rId4"/>
                </a:buBlip>
              </a:pPr>
              <a:endParaRPr lang="en-US" sz="2400" dirty="0">
                <a:gradFill>
                  <a:gsLst>
                    <a:gs pos="0">
                      <a:srgbClr val="FFFFFF"/>
                    </a:gs>
                    <a:gs pos="100000">
                      <a:srgbClr val="FFFFFF"/>
                    </a:gs>
                  </a:gsLst>
                  <a:lin ang="5400000" scaled="0"/>
                </a:gradFill>
              </a:endParaRPr>
            </a:p>
          </p:txBody>
        </p:sp>
        <p:sp>
          <p:nvSpPr>
            <p:cNvPr id="6" name="Rectangle 5"/>
            <p:cNvSpPr/>
            <p:nvPr/>
          </p:nvSpPr>
          <p:spPr>
            <a:xfrm>
              <a:off x="587868" y="2608236"/>
              <a:ext cx="11013088" cy="1199408"/>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60425" lvl="1" indent="-403225" defTabSz="914400">
                <a:lnSpc>
                  <a:spcPct val="90000"/>
                </a:lnSpc>
                <a:spcBef>
                  <a:spcPct val="20000"/>
                </a:spcBef>
                <a:buSzPct val="105000"/>
                <a:buFontTx/>
                <a:buBlip>
                  <a:blip r:embed="rId5"/>
                </a:buBlip>
              </a:pPr>
              <a:r>
                <a:rPr lang="en-US" sz="2400" dirty="0" smtClean="0">
                  <a:solidFill>
                    <a:srgbClr val="FFFFFF">
                      <a:alpha val="99000"/>
                    </a:srgbClr>
                  </a:solidFill>
                </a:rPr>
                <a:t>sandro.pereira@devscope.net</a:t>
              </a:r>
            </a:p>
            <a:p>
              <a:pPr marL="860425" lvl="1" indent="-403225" defTabSz="914400">
                <a:lnSpc>
                  <a:spcPct val="90000"/>
                </a:lnSpc>
                <a:spcBef>
                  <a:spcPct val="20000"/>
                </a:spcBef>
                <a:buSzPct val="105000"/>
                <a:buFontTx/>
                <a:buBlip>
                  <a:blip r:embed="rId5"/>
                </a:buBlip>
              </a:pPr>
              <a:r>
                <a:rPr lang="en-US" sz="2400" noProof="1" smtClean="0">
                  <a:solidFill>
                    <a:srgbClr val="FFFFFF">
                      <a:alpha val="99000"/>
                    </a:srgbClr>
                  </a:solidFill>
                </a:rPr>
                <a:t>linkedin.com/in/sandropereira</a:t>
              </a:r>
            </a:p>
            <a:p>
              <a:pPr marL="860425" lvl="1" indent="-403225" defTabSz="914400">
                <a:lnSpc>
                  <a:spcPct val="90000"/>
                </a:lnSpc>
                <a:spcBef>
                  <a:spcPct val="20000"/>
                </a:spcBef>
                <a:buSzPct val="105000"/>
                <a:buFontTx/>
                <a:buBlip>
                  <a:blip r:embed="rId5"/>
                </a:buBlip>
              </a:pPr>
              <a:r>
                <a:rPr lang="en-US" sz="2400" dirty="0" smtClean="0">
                  <a:solidFill>
                    <a:srgbClr val="FFFFFF">
                      <a:alpha val="99000"/>
                    </a:srgbClr>
                  </a:solidFill>
                </a:rPr>
                <a:t>@</a:t>
              </a:r>
              <a:r>
                <a:rPr lang="en-US" sz="2400" dirty="0">
                  <a:solidFill>
                    <a:srgbClr val="FFFFFF">
                      <a:alpha val="99000"/>
                    </a:srgbClr>
                  </a:solidFill>
                </a:rPr>
                <a:t>sandro_asp </a:t>
              </a:r>
              <a:endParaRPr lang="en-US" sz="2400" dirty="0" smtClean="0">
                <a:solidFill>
                  <a:srgbClr val="FFFFFF">
                    <a:alpha val="99000"/>
                  </a:srgbClr>
                </a:solidFill>
              </a:endParaRPr>
            </a:p>
            <a:p>
              <a:pPr marL="860425" lvl="1" indent="-403225" defTabSz="914400">
                <a:lnSpc>
                  <a:spcPct val="90000"/>
                </a:lnSpc>
                <a:spcBef>
                  <a:spcPct val="20000"/>
                </a:spcBef>
                <a:buSzPct val="105000"/>
                <a:buFontTx/>
                <a:buBlip>
                  <a:blip r:embed="rId5"/>
                </a:buBlip>
              </a:pPr>
              <a:r>
                <a:rPr lang="en-US" sz="2400" dirty="0" smtClean="0">
                  <a:solidFill>
                    <a:srgbClr val="FFFFFF">
                      <a:alpha val="99000"/>
                    </a:srgbClr>
                  </a:solidFill>
                </a:rPr>
                <a:t>sandroaspbiztalkblog.wordpress.com</a:t>
              </a:r>
              <a:endParaRPr lang="en-US" sz="2400" dirty="0">
                <a:solidFill>
                  <a:srgbClr val="FFFFFF">
                    <a:alpha val="99000"/>
                  </a:srgbClr>
                </a:solidFill>
              </a:endParaRPr>
            </a:p>
          </p:txBody>
        </p:sp>
      </p:grpSp>
      <p:sp>
        <p:nvSpPr>
          <p:cNvPr id="7" name="Title 1"/>
          <p:cNvSpPr>
            <a:spLocks noGrp="1"/>
          </p:cNvSpPr>
          <p:nvPr/>
        </p:nvSpPr>
        <p:spPr>
          <a:xfrm>
            <a:off x="945240" y="367584"/>
            <a:ext cx="3688821"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sz="4800" dirty="0">
                <a:gradFill flip="none" rotWithShape="1">
                  <a:gsLst>
                    <a:gs pos="0">
                      <a:srgbClr val="FFFFFF"/>
                    </a:gs>
                    <a:gs pos="86000">
                      <a:srgbClr val="FFFFFF"/>
                    </a:gs>
                  </a:gsLst>
                  <a:lin ang="5400000" scaled="0"/>
                  <a:tileRect/>
                </a:gradFill>
              </a:rPr>
              <a:t>Questions?</a:t>
            </a:r>
            <a:endParaRPr dirty="0">
              <a:gradFill flip="none" rotWithShape="1">
                <a:gsLst>
                  <a:gs pos="0">
                    <a:srgbClr val="FFFFFF"/>
                  </a:gs>
                  <a:gs pos="86000">
                    <a:srgbClr val="FFFFFF"/>
                  </a:gs>
                </a:gsLst>
                <a:lin ang="5400000" scaled="0"/>
                <a:tileRect/>
              </a:gradFill>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240" y="1445105"/>
            <a:ext cx="2785204" cy="2684241"/>
          </a:xfrm>
          <a:prstGeom prst="rect">
            <a:avLst/>
          </a:prstGeom>
        </p:spPr>
      </p:pic>
      <p:sp>
        <p:nvSpPr>
          <p:cNvPr id="13" name="Rectangle 12"/>
          <p:cNvSpPr/>
          <p:nvPr/>
        </p:nvSpPr>
        <p:spPr bwMode="auto">
          <a:xfrm>
            <a:off x="945240" y="4123303"/>
            <a:ext cx="9986793" cy="730085"/>
          </a:xfrm>
          <a:prstGeom prst="rect">
            <a:avLst/>
          </a:prstGeom>
          <a:solidFill>
            <a:schemeClr val="tx1"/>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indent="-460375" defTabSz="914400">
              <a:lnSpc>
                <a:spcPct val="90000"/>
              </a:lnSpc>
              <a:spcBef>
                <a:spcPct val="20000"/>
              </a:spcBef>
              <a:buSzPct val="90000"/>
              <a:buFontTx/>
              <a:buBlip>
                <a:blip r:embed="rId4"/>
              </a:buBlip>
            </a:pPr>
            <a:endParaRPr lang="en-US" sz="2400" dirty="0">
              <a:gradFill>
                <a:gsLst>
                  <a:gs pos="0">
                    <a:srgbClr val="FFFFFF"/>
                  </a:gs>
                  <a:gs pos="100000">
                    <a:srgbClr val="FFFFFF"/>
                  </a:gs>
                </a:gsLst>
                <a:lin ang="5400000" scaled="0"/>
              </a:gradFill>
            </a:endParaRPr>
          </a:p>
        </p:txBody>
      </p:sp>
      <p:pic>
        <p:nvPicPr>
          <p:cNvPr id="15" name="Picture 2" descr="C:\Users\spereira\Desktop\Imagem DevScope\devscope-with-signature.pn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5240" y="4088566"/>
            <a:ext cx="2320669" cy="81411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30"/>
          <p:cNvSpPr txBox="1">
            <a:spLocks/>
          </p:cNvSpPr>
          <p:nvPr/>
        </p:nvSpPr>
        <p:spPr>
          <a:xfrm>
            <a:off x="8162453" y="4278795"/>
            <a:ext cx="2624775" cy="419100"/>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pt-PT" b="1" dirty="0" smtClean="0">
                <a:solidFill>
                  <a:srgbClr val="FEA31E"/>
                </a:solidFill>
              </a:rPr>
              <a:t>www.devscope.net</a:t>
            </a:r>
            <a:endParaRPr lang="pt-PT" b="1" dirty="0">
              <a:solidFill>
                <a:srgbClr val="FEA31E"/>
              </a:solidFill>
            </a:endParaRPr>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3661" y="5071812"/>
            <a:ext cx="2069976" cy="1017738"/>
          </a:xfrm>
          <a:prstGeom prst="rect">
            <a:avLst/>
          </a:prstGeom>
        </p:spPr>
      </p:pic>
    </p:spTree>
    <p:extLst>
      <p:ext uri="{BB962C8B-B14F-4D97-AF65-F5344CB8AC3E}">
        <p14:creationId xmlns:p14="http://schemas.microsoft.com/office/powerpoint/2010/main" val="354241533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8"/>
          <p:cNvSpPr txBox="1">
            <a:spLocks/>
          </p:cNvSpPr>
          <p:nvPr/>
        </p:nvSpPr>
        <p:spPr>
          <a:xfrm>
            <a:off x="3205787" y="1707982"/>
            <a:ext cx="8270198" cy="4572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3800" b="1" dirty="0"/>
              <a:t>Thanks</a:t>
            </a:r>
          </a:p>
        </p:txBody>
      </p:sp>
      <p:sp>
        <p:nvSpPr>
          <p:cNvPr id="10" name="Text Placeholder 30"/>
          <p:cNvSpPr txBox="1">
            <a:spLocks/>
          </p:cNvSpPr>
          <p:nvPr/>
        </p:nvSpPr>
        <p:spPr>
          <a:xfrm>
            <a:off x="3379322" y="3655862"/>
            <a:ext cx="8270198" cy="838200"/>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pt-PT" b="1" dirty="0" smtClean="0"/>
              <a:t>+</a:t>
            </a:r>
            <a:r>
              <a:rPr lang="pt-PT" b="1" dirty="0"/>
              <a:t>351 223 751 350</a:t>
            </a:r>
          </a:p>
          <a:p>
            <a:r>
              <a:rPr lang="pt-PT" b="1" dirty="0"/>
              <a:t>www.devscope.net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51" y="2952918"/>
            <a:ext cx="2308359" cy="969823"/>
          </a:xfrm>
          <a:prstGeom prst="rect">
            <a:avLst/>
          </a:prstGeom>
        </p:spPr>
      </p:pic>
    </p:spTree>
    <p:extLst>
      <p:ext uri="{BB962C8B-B14F-4D97-AF65-F5344CB8AC3E}">
        <p14:creationId xmlns:p14="http://schemas.microsoft.com/office/powerpoint/2010/main" val="339256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8000" dirty="0"/>
              <a:t>Evolving Integration Needs</a:t>
            </a:r>
          </a:p>
        </p:txBody>
      </p:sp>
      <p:sp>
        <p:nvSpPr>
          <p:cNvPr id="5" name="Subtitle 6"/>
          <p:cNvSpPr txBox="1">
            <a:spLocks/>
          </p:cNvSpPr>
          <p:nvPr/>
        </p:nvSpPr>
        <p:spPr>
          <a:xfrm>
            <a:off x="385589" y="3425254"/>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The current stack integration From Microsoft</a:t>
            </a:r>
            <a:endParaRPr lang="en-US" sz="2400" dirty="0"/>
          </a:p>
        </p:txBody>
      </p:sp>
    </p:spTree>
    <p:extLst>
      <p:ext uri="{BB962C8B-B14F-4D97-AF65-F5344CB8AC3E}">
        <p14:creationId xmlns:p14="http://schemas.microsoft.com/office/powerpoint/2010/main" val="104020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34454" y="2253793"/>
            <a:ext cx="11567567" cy="2486941"/>
            <a:chOff x="256664" y="1733550"/>
            <a:chExt cx="8506336" cy="1828799"/>
          </a:xfrm>
        </p:grpSpPr>
        <p:sp>
          <p:nvSpPr>
            <p:cNvPr id="22" name="Rectangle 21"/>
            <p:cNvSpPr/>
            <p:nvPr/>
          </p:nvSpPr>
          <p:spPr bwMode="auto">
            <a:xfrm>
              <a:off x="256664" y="1733551"/>
              <a:ext cx="1927750" cy="1828798"/>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latin typeface="+mj-lt"/>
                </a:rPr>
                <a:t>BizTalk Server</a:t>
              </a:r>
            </a:p>
          </p:txBody>
        </p:sp>
        <p:sp>
          <p:nvSpPr>
            <p:cNvPr id="23" name="Rectangle 22"/>
            <p:cNvSpPr/>
            <p:nvPr/>
          </p:nvSpPr>
          <p:spPr bwMode="auto">
            <a:xfrm>
              <a:off x="2449525" y="1733550"/>
              <a:ext cx="1927750" cy="1828798"/>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2720" kern="0" spc="-136" dirty="0">
                  <a:gradFill>
                    <a:gsLst>
                      <a:gs pos="0">
                        <a:srgbClr val="FFFFFF"/>
                      </a:gs>
                      <a:gs pos="100000">
                        <a:srgbClr val="FFFFFF"/>
                      </a:gs>
                    </a:gsLst>
                    <a:lin ang="5400000" scaled="0"/>
                  </a:gradFill>
                  <a:latin typeface="+mj-lt"/>
                </a:rPr>
                <a:t>.NET/WCF/</a:t>
              </a:r>
            </a:p>
            <a:p>
              <a:pPr algn="ctr" defTabSz="1243083" fontAlgn="base">
                <a:spcBef>
                  <a:spcPct val="0"/>
                </a:spcBef>
                <a:spcAft>
                  <a:spcPct val="0"/>
                </a:spcAft>
              </a:pPr>
              <a:r>
                <a:rPr lang="nl-NL" sz="2720" kern="0" spc="-136" dirty="0">
                  <a:gradFill>
                    <a:gsLst>
                      <a:gs pos="0">
                        <a:srgbClr val="FFFFFF"/>
                      </a:gs>
                      <a:gs pos="100000">
                        <a:srgbClr val="FFFFFF"/>
                      </a:gs>
                    </a:gsLst>
                    <a:lin ang="5400000" scaled="0"/>
                  </a:gradFill>
                  <a:latin typeface="+mj-lt"/>
                </a:rPr>
                <a:t>AppFabric</a:t>
              </a:r>
              <a:endParaRPr lang="nl-NL" sz="4352" kern="0" spc="-136" dirty="0">
                <a:gradFill>
                  <a:gsLst>
                    <a:gs pos="0">
                      <a:srgbClr val="FFFFFF"/>
                    </a:gs>
                    <a:gs pos="100000">
                      <a:srgbClr val="FFFFFF"/>
                    </a:gs>
                  </a:gsLst>
                  <a:lin ang="5400000" scaled="0"/>
                </a:gradFill>
                <a:latin typeface="+mj-lt"/>
              </a:endParaRPr>
            </a:p>
          </p:txBody>
        </p:sp>
        <p:sp>
          <p:nvSpPr>
            <p:cNvPr id="24" name="Rectangle 23"/>
            <p:cNvSpPr/>
            <p:nvPr/>
          </p:nvSpPr>
          <p:spPr bwMode="auto">
            <a:xfrm>
              <a:off x="6835249" y="1733551"/>
              <a:ext cx="1927751" cy="1828798"/>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latin typeface="+mj-lt"/>
                </a:rPr>
                <a:t>Other</a:t>
              </a:r>
            </a:p>
          </p:txBody>
        </p: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1712" t="-1" r="-11019" b="-19481"/>
            <a:stretch/>
          </p:blipFill>
          <p:spPr>
            <a:xfrm>
              <a:off x="845799" y="2140540"/>
              <a:ext cx="830601" cy="955052"/>
            </a:xfrm>
            <a:prstGeom prst="rect">
              <a:avLst/>
            </a:prstGeom>
          </p:spPr>
        </p:pic>
        <p:pic>
          <p:nvPicPr>
            <p:cNvPr id="26" name="Picture 6" descr="\\MAGNUM\Projects\Microsoft\Cloud Power FY12\Design\Icons\PNGs\Web Service.png"/>
            <p:cNvPicPr>
              <a:picLocks noChangeAspect="1" noChangeArrowheads="1"/>
            </p:cNvPicPr>
            <p:nvPr/>
          </p:nvPicPr>
          <p:blipFill>
            <a:blip r:embed="rId4" cstate="print">
              <a:lum bright="100000"/>
            </a:blip>
            <a:srcRect/>
            <a:stretch>
              <a:fillRect/>
            </a:stretch>
          </p:blipFill>
          <p:spPr bwMode="auto">
            <a:xfrm>
              <a:off x="2781875" y="1771398"/>
              <a:ext cx="1195296" cy="1195296"/>
            </a:xfrm>
            <a:prstGeom prst="rect">
              <a:avLst/>
            </a:prstGeom>
            <a:noFill/>
          </p:spPr>
        </p:pic>
        <p:pic>
          <p:nvPicPr>
            <p:cNvPr id="27" name="Picture 7" descr="\\MAGNUM\Projects\Microsoft\Cloud Power FY12\Design\ICONS_PNG\Gears.png"/>
            <p:cNvPicPr>
              <a:picLocks noChangeAspect="1" noChangeArrowheads="1"/>
            </p:cNvPicPr>
            <p:nvPr/>
          </p:nvPicPr>
          <p:blipFill>
            <a:blip r:embed="rId5" cstate="print">
              <a:lum bright="100000"/>
            </a:blip>
            <a:srcRect/>
            <a:stretch>
              <a:fillRect/>
            </a:stretch>
          </p:blipFill>
          <p:spPr bwMode="auto">
            <a:xfrm>
              <a:off x="7201478" y="2010459"/>
              <a:ext cx="1195296" cy="1195296"/>
            </a:xfrm>
            <a:prstGeom prst="rect">
              <a:avLst/>
            </a:prstGeom>
            <a:noFill/>
          </p:spPr>
        </p:pic>
        <p:sp>
          <p:nvSpPr>
            <p:cNvPr id="13" name="Rectangle 12"/>
            <p:cNvSpPr/>
            <p:nvPr/>
          </p:nvSpPr>
          <p:spPr bwMode="auto">
            <a:xfrm>
              <a:off x="4642386" y="1733550"/>
              <a:ext cx="1927751" cy="1828798"/>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2720" kern="0" spc="-136" dirty="0">
                  <a:gradFill>
                    <a:gsLst>
                      <a:gs pos="0">
                        <a:srgbClr val="FFFFFF"/>
                      </a:gs>
                      <a:gs pos="100000">
                        <a:srgbClr val="FFFFFF"/>
                      </a:gs>
                    </a:gsLst>
                    <a:lin ang="5400000" scaled="0"/>
                  </a:gradFill>
                  <a:latin typeface="+mj-lt"/>
                </a:rPr>
                <a:t>Windows </a:t>
              </a:r>
              <a:r>
                <a:rPr lang="en-US" sz="2720" kern="0" spc="-136" dirty="0">
                  <a:gradFill>
                    <a:gsLst>
                      <a:gs pos="0">
                        <a:srgbClr val="FFFFFF"/>
                      </a:gs>
                      <a:gs pos="100000">
                        <a:srgbClr val="FFFFFF"/>
                      </a:gs>
                    </a:gsLst>
                    <a:lin ang="5400000" scaled="0"/>
                  </a:gradFill>
                  <a:latin typeface="+mj-lt"/>
                </a:rPr>
                <a:t>Azure</a:t>
              </a:r>
              <a:r>
                <a:rPr lang="nl-NL" sz="2720" kern="0" spc="-136" dirty="0">
                  <a:gradFill>
                    <a:gsLst>
                      <a:gs pos="0">
                        <a:srgbClr val="FFFFFF"/>
                      </a:gs>
                      <a:gs pos="100000">
                        <a:srgbClr val="FFFFFF"/>
                      </a:gs>
                    </a:gsLst>
                    <a:lin ang="5400000" scaled="0"/>
                  </a:gradFill>
                  <a:latin typeface="+mj-lt"/>
                </a:rPr>
                <a:t> Service Bus</a:t>
              </a:r>
              <a:endParaRPr lang="nl-NL" sz="4352" kern="0" spc="-136" dirty="0">
                <a:gradFill>
                  <a:gsLst>
                    <a:gs pos="0">
                      <a:srgbClr val="FFFFFF"/>
                    </a:gs>
                    <a:gs pos="100000">
                      <a:srgbClr val="FFFFFF"/>
                    </a:gs>
                  </a:gsLst>
                  <a:lin ang="5400000" scaled="0"/>
                </a:gradFill>
                <a:latin typeface="+mj-lt"/>
              </a:endParaRPr>
            </a:p>
          </p:txBody>
        </p:sp>
      </p:grpSp>
      <p:pic>
        <p:nvPicPr>
          <p:cNvPr id="16" name="Picture 6" descr="\\MAGNUM\Projects\Microsoft\Cloud Power FY12\Design\Icons\PNGs\Web Service.png"/>
          <p:cNvPicPr>
            <a:picLocks noChangeAspect="1" noChangeArrowheads="1"/>
          </p:cNvPicPr>
          <p:nvPr/>
        </p:nvPicPr>
        <p:blipFill>
          <a:blip r:embed="rId4" cstate="print">
            <a:lum bright="100000"/>
          </a:blip>
          <a:srcRect/>
          <a:stretch>
            <a:fillRect/>
          </a:stretch>
        </p:blipFill>
        <p:spPr bwMode="auto">
          <a:xfrm>
            <a:off x="6896518" y="2303568"/>
            <a:ext cx="1625455" cy="1625455"/>
          </a:xfrm>
          <a:prstGeom prst="rect">
            <a:avLst/>
          </a:prstGeom>
          <a:noFill/>
        </p:spPr>
      </p:pic>
      <p:sp>
        <p:nvSpPr>
          <p:cNvPr id="5" name="Title 4"/>
          <p:cNvSpPr>
            <a:spLocks noGrp="1"/>
          </p:cNvSpPr>
          <p:nvPr>
            <p:ph type="title"/>
          </p:nvPr>
        </p:nvSpPr>
        <p:spPr>
          <a:xfrm>
            <a:off x="274641" y="294236"/>
            <a:ext cx="11727380" cy="1186802"/>
          </a:xfrm>
        </p:spPr>
        <p:txBody>
          <a:bodyPr/>
          <a:lstStyle/>
          <a:p>
            <a:r>
              <a:rPr lang="en-US" dirty="0"/>
              <a:t>Current Microsoft integration </a:t>
            </a:r>
            <a:r>
              <a:rPr lang="en-US" dirty="0" smtClean="0"/>
              <a:t>stack</a:t>
            </a:r>
            <a:endParaRPr lang="pt-PT" dirty="0"/>
          </a:p>
        </p:txBody>
      </p:sp>
    </p:spTree>
    <p:extLst>
      <p:ext uri="{BB962C8B-B14F-4D97-AF65-F5344CB8AC3E}">
        <p14:creationId xmlns:p14="http://schemas.microsoft.com/office/powerpoint/2010/main" val="416134946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3413519" y="4119886"/>
            <a:ext cx="3188689" cy="2486941"/>
            <a:chOff x="2836329" y="3909224"/>
            <a:chExt cx="3168866" cy="2465606"/>
          </a:xfrm>
        </p:grpSpPr>
        <p:sp>
          <p:nvSpPr>
            <p:cNvPr id="40" name="Rectangle 39"/>
            <p:cNvSpPr/>
            <p:nvPr/>
          </p:nvSpPr>
          <p:spPr bwMode="auto">
            <a:xfrm>
              <a:off x="3051582" y="3909224"/>
              <a:ext cx="2711101" cy="246560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latin typeface="+mj-lt"/>
                </a:rPr>
                <a:t>Many applications</a:t>
              </a:r>
            </a:p>
          </p:txBody>
        </p:sp>
        <p:pic>
          <p:nvPicPr>
            <p:cNvPr id="41" name="Picture 2"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3592313" y="3937848"/>
              <a:ext cx="1647338" cy="1647338"/>
            </a:xfrm>
            <a:prstGeom prst="rect">
              <a:avLst/>
            </a:prstGeom>
            <a:noFill/>
          </p:spPr>
        </p:pic>
        <p:pic>
          <p:nvPicPr>
            <p:cNvPr id="42" name="Picture 2"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4357857" y="3937848"/>
              <a:ext cx="1647338" cy="1647338"/>
            </a:xfrm>
            <a:prstGeom prst="rect">
              <a:avLst/>
            </a:prstGeom>
            <a:noFill/>
          </p:spPr>
        </p:pic>
        <p:pic>
          <p:nvPicPr>
            <p:cNvPr id="43" name="Picture 2"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836329" y="3937848"/>
              <a:ext cx="1647338" cy="1647338"/>
            </a:xfrm>
            <a:prstGeom prst="rect">
              <a:avLst/>
            </a:prstGeom>
            <a:noFill/>
          </p:spPr>
        </p:pic>
      </p:grpSp>
      <p:grpSp>
        <p:nvGrpSpPr>
          <p:cNvPr id="44" name="Group 43"/>
          <p:cNvGrpSpPr/>
          <p:nvPr/>
        </p:nvGrpSpPr>
        <p:grpSpPr>
          <a:xfrm>
            <a:off x="-2901433" y="1450576"/>
            <a:ext cx="2734561" cy="2486941"/>
            <a:chOff x="3052671" y="1255617"/>
            <a:chExt cx="2711101" cy="2465606"/>
          </a:xfrm>
        </p:grpSpPr>
        <p:sp>
          <p:nvSpPr>
            <p:cNvPr id="45" name="Rectangle 44"/>
            <p:cNvSpPr/>
            <p:nvPr/>
          </p:nvSpPr>
          <p:spPr bwMode="auto">
            <a:xfrm>
              <a:off x="3052671" y="1255617"/>
              <a:ext cx="2711101" cy="246560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latin typeface="+mj-lt"/>
                </a:rPr>
                <a:t>Cloud services</a:t>
              </a:r>
            </a:p>
          </p:txBody>
        </p:sp>
        <p:pic>
          <p:nvPicPr>
            <p:cNvPr id="46" name="Picture 6" descr="\\MAGNUM\Projects\Microsoft\Cloud Power FY12\Design\ICONS_PNG\Cloud.png"/>
            <p:cNvPicPr>
              <a:picLocks noChangeAspect="1" noChangeArrowheads="1"/>
            </p:cNvPicPr>
            <p:nvPr/>
          </p:nvPicPr>
          <p:blipFill>
            <a:blip r:embed="rId4" cstate="print">
              <a:lum bright="100000"/>
            </a:blip>
            <a:srcRect/>
            <a:stretch>
              <a:fillRect/>
            </a:stretch>
          </p:blipFill>
          <p:spPr bwMode="auto">
            <a:xfrm>
              <a:off x="3548532" y="1393297"/>
              <a:ext cx="1691119" cy="1691119"/>
            </a:xfrm>
            <a:prstGeom prst="rect">
              <a:avLst/>
            </a:prstGeom>
            <a:noFill/>
          </p:spPr>
        </p:pic>
      </p:grpSp>
      <p:grpSp>
        <p:nvGrpSpPr>
          <p:cNvPr id="3" name="Group 2"/>
          <p:cNvGrpSpPr/>
          <p:nvPr/>
        </p:nvGrpSpPr>
        <p:grpSpPr>
          <a:xfrm>
            <a:off x="12710815" y="1450576"/>
            <a:ext cx="2730715" cy="5156251"/>
            <a:chOff x="9372600" y="1066697"/>
            <a:chExt cx="2008061" cy="3791705"/>
          </a:xfrm>
        </p:grpSpPr>
        <p:grpSp>
          <p:nvGrpSpPr>
            <p:cNvPr id="47" name="Group 46"/>
            <p:cNvGrpSpPr/>
            <p:nvPr/>
          </p:nvGrpSpPr>
          <p:grpSpPr>
            <a:xfrm>
              <a:off x="9372600" y="1066697"/>
              <a:ext cx="2008061" cy="3791705"/>
              <a:chOff x="5996471" y="1255616"/>
              <a:chExt cx="2711101" cy="5119214"/>
            </a:xfrm>
            <a:solidFill>
              <a:srgbClr val="00AEEF"/>
            </a:solidFill>
          </p:grpSpPr>
          <p:sp>
            <p:nvSpPr>
              <p:cNvPr id="48" name="Rectangle 47"/>
              <p:cNvSpPr/>
              <p:nvPr/>
            </p:nvSpPr>
            <p:spPr bwMode="auto">
              <a:xfrm>
                <a:off x="5996471" y="1255616"/>
                <a:ext cx="2711101" cy="51192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a:gradFill>
                      <a:gsLst>
                        <a:gs pos="0">
                          <a:srgbClr val="FFFFFF"/>
                        </a:gs>
                        <a:gs pos="100000">
                          <a:srgbClr val="FFFFFF"/>
                        </a:gs>
                      </a:gsLst>
                      <a:lin ang="5400000" scaled="0"/>
                    </a:gradFill>
                    <a:latin typeface="+mj-lt"/>
                  </a:rPr>
                  <a:t>Connected</a:t>
                </a:r>
                <a:endParaRPr lang="nl-NL" sz="4352" kern="0" spc="-136" dirty="0">
                  <a:gradFill>
                    <a:gsLst>
                      <a:gs pos="0">
                        <a:srgbClr val="FFFFFF"/>
                      </a:gs>
                      <a:gs pos="100000">
                        <a:srgbClr val="FFFFFF"/>
                      </a:gs>
                    </a:gsLst>
                    <a:lin ang="5400000" scaled="0"/>
                  </a:gradFill>
                  <a:latin typeface="+mj-lt"/>
                </a:endParaRPr>
              </a:p>
            </p:txBody>
          </p:sp>
          <p:pic>
            <p:nvPicPr>
              <p:cNvPr id="50" name="Picture 4" descr="\\MAGNUM\Projects\Microsoft\Cloud Power FY12\Design\ICONS_PNG\Connect_to_Cloud_Services.png"/>
              <p:cNvPicPr>
                <a:picLocks noChangeAspect="1" noChangeArrowheads="1"/>
              </p:cNvPicPr>
              <p:nvPr/>
            </p:nvPicPr>
            <p:blipFill>
              <a:blip r:embed="rId5" cstate="print">
                <a:lum bright="100000"/>
              </a:blip>
              <a:srcRect/>
              <a:stretch>
                <a:fillRect/>
              </a:stretch>
            </p:blipFill>
            <p:spPr bwMode="auto">
              <a:xfrm>
                <a:off x="6481632" y="3435147"/>
                <a:ext cx="1828800" cy="1828800"/>
              </a:xfrm>
              <a:prstGeom prst="rect">
                <a:avLst/>
              </a:prstGeom>
              <a:grpFill/>
            </p:spPr>
          </p:pic>
        </p:grpSp>
        <p:pic>
          <p:nvPicPr>
            <p:cNvPr id="20" name="Picture 2" descr="\\MAGNUM\Projects\Microsoft\Cloud Power FY12\Design\Icons\PNGs\Electricity.png"/>
            <p:cNvPicPr>
              <a:picLocks noChangeAspect="1" noChangeArrowheads="1"/>
            </p:cNvPicPr>
            <p:nvPr/>
          </p:nvPicPr>
          <p:blipFill>
            <a:blip r:embed="rId6" cstate="print">
              <a:lum bright="100000"/>
            </a:blip>
            <a:srcRect/>
            <a:stretch>
              <a:fillRect/>
            </a:stretch>
          </p:blipFill>
          <p:spPr bwMode="auto">
            <a:xfrm>
              <a:off x="9708530" y="1776939"/>
              <a:ext cx="1354558" cy="1354558"/>
            </a:xfrm>
            <a:prstGeom prst="rect">
              <a:avLst/>
            </a:prstGeom>
            <a:noFill/>
          </p:spPr>
        </p:pic>
      </p:grpSp>
      <p:sp>
        <p:nvSpPr>
          <p:cNvPr id="21" name="Title 1"/>
          <p:cNvSpPr txBox="1">
            <a:spLocks/>
          </p:cNvSpPr>
          <p:nvPr/>
        </p:nvSpPr>
        <p:spPr>
          <a:xfrm>
            <a:off x="102921" y="6223775"/>
            <a:ext cx="3310598" cy="376706"/>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a:ln w="3175">
                  <a:noFill/>
                </a:ln>
                <a:solidFill>
                  <a:schemeClr val="tx2">
                    <a:alpha val="99000"/>
                  </a:schemeClr>
                </a:solidFill>
                <a:effectLst/>
                <a:latin typeface="+mj-lt"/>
                <a:ea typeface="+mn-ea"/>
                <a:cs typeface="Arial" charset="0"/>
              </a:defRPr>
            </a:lvl1pPr>
          </a:lstStyle>
          <a:p>
            <a:r>
              <a:rPr lang="en-US" sz="2720" dirty="0">
                <a:solidFill>
                  <a:schemeClr val="tx1">
                    <a:lumMod val="75000"/>
                    <a:lumOff val="25000"/>
                    <a:alpha val="99000"/>
                  </a:schemeClr>
                </a:solidFill>
                <a:latin typeface="Segoe UI Light" pitchFamily="34" charset="0"/>
              </a:rPr>
              <a:t>1970 Mainframe</a:t>
            </a:r>
          </a:p>
        </p:txBody>
      </p:sp>
      <p:sp>
        <p:nvSpPr>
          <p:cNvPr id="22" name="Title 1"/>
          <p:cNvSpPr txBox="1">
            <a:spLocks/>
          </p:cNvSpPr>
          <p:nvPr/>
        </p:nvSpPr>
        <p:spPr>
          <a:xfrm>
            <a:off x="102922" y="5749394"/>
            <a:ext cx="3180369" cy="376706"/>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a:ln w="3175">
                  <a:noFill/>
                </a:ln>
                <a:solidFill>
                  <a:schemeClr val="tx2">
                    <a:alpha val="99000"/>
                  </a:schemeClr>
                </a:solidFill>
                <a:effectLst/>
                <a:latin typeface="+mj-lt"/>
                <a:ea typeface="+mn-ea"/>
                <a:cs typeface="Arial" charset="0"/>
              </a:defRPr>
            </a:lvl1pPr>
          </a:lstStyle>
          <a:p>
            <a:r>
              <a:rPr lang="en-US" sz="2720" dirty="0">
                <a:solidFill>
                  <a:schemeClr val="tx1">
                    <a:lumMod val="75000"/>
                    <a:lumOff val="25000"/>
                    <a:alpha val="99000"/>
                  </a:schemeClr>
                </a:solidFill>
                <a:latin typeface="Segoe UI Light" pitchFamily="34" charset="0"/>
              </a:rPr>
              <a:t>1980 Client-Server</a:t>
            </a:r>
          </a:p>
        </p:txBody>
      </p:sp>
      <p:sp>
        <p:nvSpPr>
          <p:cNvPr id="23" name="Title 1"/>
          <p:cNvSpPr txBox="1">
            <a:spLocks/>
          </p:cNvSpPr>
          <p:nvPr/>
        </p:nvSpPr>
        <p:spPr>
          <a:xfrm>
            <a:off x="102921" y="5275009"/>
            <a:ext cx="2774543" cy="376706"/>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a:ln w="3175">
                  <a:noFill/>
                </a:ln>
                <a:solidFill>
                  <a:schemeClr val="tx2">
                    <a:alpha val="99000"/>
                  </a:schemeClr>
                </a:solidFill>
                <a:effectLst/>
                <a:latin typeface="+mj-lt"/>
                <a:ea typeface="+mn-ea"/>
                <a:cs typeface="Arial" charset="0"/>
              </a:defRPr>
            </a:lvl1pPr>
          </a:lstStyle>
          <a:p>
            <a:r>
              <a:rPr lang="en-US" sz="2720" dirty="0">
                <a:solidFill>
                  <a:schemeClr val="tx1">
                    <a:lumMod val="75000"/>
                    <a:lumOff val="25000"/>
                    <a:alpha val="99000"/>
                  </a:schemeClr>
                </a:solidFill>
                <a:latin typeface="Segoe UI Light" pitchFamily="34" charset="0"/>
              </a:rPr>
              <a:t>1990 Web</a:t>
            </a:r>
          </a:p>
        </p:txBody>
      </p:sp>
      <p:sp>
        <p:nvSpPr>
          <p:cNvPr id="24" name="Title 1"/>
          <p:cNvSpPr txBox="1">
            <a:spLocks/>
          </p:cNvSpPr>
          <p:nvPr/>
        </p:nvSpPr>
        <p:spPr>
          <a:xfrm>
            <a:off x="102921" y="4800626"/>
            <a:ext cx="2774543" cy="376706"/>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a:ln w="3175">
                  <a:noFill/>
                </a:ln>
                <a:solidFill>
                  <a:schemeClr val="tx2">
                    <a:alpha val="99000"/>
                  </a:schemeClr>
                </a:solidFill>
                <a:effectLst/>
                <a:latin typeface="+mj-lt"/>
                <a:ea typeface="+mn-ea"/>
                <a:cs typeface="Arial" charset="0"/>
              </a:defRPr>
            </a:lvl1pPr>
          </a:lstStyle>
          <a:p>
            <a:r>
              <a:rPr lang="en-US" sz="2720" dirty="0">
                <a:solidFill>
                  <a:schemeClr val="tx1">
                    <a:lumMod val="75000"/>
                    <a:lumOff val="25000"/>
                    <a:alpha val="99000"/>
                  </a:schemeClr>
                </a:solidFill>
                <a:latin typeface="Segoe UI Light" pitchFamily="34" charset="0"/>
              </a:rPr>
              <a:t>2000 SOA</a:t>
            </a:r>
          </a:p>
        </p:txBody>
      </p:sp>
      <p:sp>
        <p:nvSpPr>
          <p:cNvPr id="25" name="Title 1"/>
          <p:cNvSpPr txBox="1">
            <a:spLocks/>
          </p:cNvSpPr>
          <p:nvPr/>
        </p:nvSpPr>
        <p:spPr>
          <a:xfrm>
            <a:off x="102921" y="4326243"/>
            <a:ext cx="2774543" cy="376706"/>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a:ln w="3175">
                  <a:noFill/>
                </a:ln>
                <a:solidFill>
                  <a:schemeClr val="tx2">
                    <a:alpha val="99000"/>
                  </a:schemeClr>
                </a:solidFill>
                <a:effectLst/>
                <a:latin typeface="+mj-lt"/>
                <a:ea typeface="+mn-ea"/>
                <a:cs typeface="Arial" charset="0"/>
              </a:defRPr>
            </a:lvl1pPr>
          </a:lstStyle>
          <a:p>
            <a:r>
              <a:rPr lang="en-US" sz="2720" b="1" dirty="0">
                <a:solidFill>
                  <a:schemeClr val="tx1">
                    <a:lumMod val="75000"/>
                    <a:lumOff val="25000"/>
                    <a:alpha val="99000"/>
                  </a:schemeClr>
                </a:solidFill>
                <a:latin typeface="Segoe UI Light" pitchFamily="34" charset="0"/>
              </a:rPr>
              <a:t>2010 Cloud</a:t>
            </a:r>
          </a:p>
        </p:txBody>
      </p:sp>
      <p:sp>
        <p:nvSpPr>
          <p:cNvPr id="7" name="Title 6"/>
          <p:cNvSpPr>
            <a:spLocks noGrp="1"/>
          </p:cNvSpPr>
          <p:nvPr>
            <p:ph type="title"/>
          </p:nvPr>
        </p:nvSpPr>
        <p:spPr/>
        <p:txBody>
          <a:bodyPr/>
          <a:lstStyle/>
          <a:p>
            <a:r>
              <a:rPr lang="en-US" dirty="0"/>
              <a:t>Evolving Integration Needs - New Challenges</a:t>
            </a:r>
            <a:endParaRPr lang="pt-PT" dirty="0"/>
          </a:p>
        </p:txBody>
      </p:sp>
    </p:spTree>
    <p:extLst>
      <p:ext uri="{BB962C8B-B14F-4D97-AF65-F5344CB8AC3E}">
        <p14:creationId xmlns:p14="http://schemas.microsoft.com/office/powerpoint/2010/main" val="3083508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525 2.89067E-6 L 0 2.89067E-6 " pathEditMode="fixed" rAng="0" ptsTypes="AA">
                                      <p:cBhvr>
                                        <p:cTn id="6" dur="2000" spd="-100000" fill="hold"/>
                                        <p:tgtEl>
                                          <p:spTgt spid="44"/>
                                        </p:tgtEl>
                                        <p:attrNameLst>
                                          <p:attrName>ppt_x</p:attrName>
                                          <p:attrName>ppt_y</p:attrName>
                                        </p:attrNameLst>
                                      </p:cBhvr>
                                      <p:rCtr x="-26250" y="0"/>
                                    </p:animMotion>
                                  </p:childTnLst>
                                </p:cTn>
                              </p:par>
                              <p:par>
                                <p:cTn id="7" presetID="16" presetClass="entr" presetSubtype="21" fill="hold" grpId="0" nodeType="withEffect">
                                  <p:stCondLst>
                                    <p:cond delay="1100"/>
                                  </p:stCondLst>
                                  <p:childTnLst>
                                    <p:set>
                                      <p:cBhvr>
                                        <p:cTn id="8" dur="1" fill="hold">
                                          <p:stCondLst>
                                            <p:cond delay="0"/>
                                          </p:stCondLst>
                                        </p:cTn>
                                        <p:tgtEl>
                                          <p:spTgt spid="25"/>
                                        </p:tgtEl>
                                        <p:attrNameLst>
                                          <p:attrName>style.visibility</p:attrName>
                                        </p:attrNameLst>
                                      </p:cBhvr>
                                      <p:to>
                                        <p:strVal val="visible"/>
                                      </p:to>
                                    </p:set>
                                    <p:animEffect transition="in" filter="barn(inVertical)">
                                      <p:cBhvr>
                                        <p:cTn id="9" dur="900"/>
                                        <p:tgtEl>
                                          <p:spTgt spid="25"/>
                                        </p:tgtEl>
                                      </p:cBhvr>
                                    </p:animEffect>
                                  </p:child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4998 -1.65534E-6 L -0.04824 -0.00185 " pathEditMode="fixed" rAng="0" ptsTypes="AA">
                                      <p:cBhvr>
                                        <p:cTn id="13" dur="2000" spd="-100000" fill="hold"/>
                                        <p:tgtEl>
                                          <p:spTgt spid="3"/>
                                        </p:tgtEl>
                                        <p:attrNameLst>
                                          <p:attrName>ppt_x</p:attrName>
                                          <p:attrName>ppt_y</p:attrName>
                                        </p:attrNameLst>
                                      </p:cBhvr>
                                      <p:rCtr x="22569"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74639" y="5143183"/>
            <a:ext cx="7563480" cy="1554479"/>
            <a:chOff x="274639" y="5143183"/>
            <a:chExt cx="7563480" cy="1554479"/>
          </a:xfrm>
        </p:grpSpPr>
        <p:sp>
          <p:nvSpPr>
            <p:cNvPr id="2509" name="Rectangle 2508"/>
            <p:cNvSpPr/>
            <p:nvPr/>
          </p:nvSpPr>
          <p:spPr bwMode="auto">
            <a:xfrm>
              <a:off x="274639" y="5143183"/>
              <a:ext cx="7563480" cy="1554479"/>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11480" rIns="124325" bIns="0" numCol="1" rtlCol="0" anchor="ctr" anchorCtr="0" compatLnSpc="1">
              <a:prstTxWarp prst="textNoShape">
                <a:avLst/>
              </a:prstTxWarp>
            </a:bodyPr>
            <a:lstStyle/>
            <a:p>
              <a:pPr defTabSz="776976">
                <a:lnSpc>
                  <a:spcPct val="90000"/>
                </a:lnSpc>
                <a:defRPr/>
              </a:pPr>
              <a:r>
                <a:rPr lang="en-US" sz="4800" kern="0" baseline="30000" dirty="0" smtClean="0">
                  <a:gradFill>
                    <a:gsLst>
                      <a:gs pos="0">
                        <a:srgbClr val="00188F">
                          <a:lumMod val="5000"/>
                          <a:lumOff val="95000"/>
                        </a:srgbClr>
                      </a:gs>
                      <a:gs pos="100000">
                        <a:srgbClr val="EFEFEF"/>
                      </a:gs>
                    </a:gsLst>
                    <a:lin ang="5400000" scaled="1"/>
                  </a:gradFill>
                  <a:latin typeface="Segoe UI Light"/>
                </a:rPr>
                <a:t>Infrastructure </a:t>
              </a:r>
              <a:r>
                <a:rPr lang="en-US" sz="4800" kern="0" baseline="30000" dirty="0">
                  <a:gradFill>
                    <a:gsLst>
                      <a:gs pos="0">
                        <a:srgbClr val="00188F">
                          <a:lumMod val="5000"/>
                          <a:lumOff val="95000"/>
                        </a:srgbClr>
                      </a:gs>
                      <a:gs pos="100000">
                        <a:srgbClr val="EFEFEF"/>
                      </a:gs>
                    </a:gsLst>
                    <a:lin ang="5400000" scaled="1"/>
                  </a:gradFill>
                  <a:latin typeface="Segoe UI Light"/>
                </a:rPr>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60" name="Rectangle 2559"/>
            <p:cNvSpPr/>
            <p:nvPr/>
          </p:nvSpPr>
          <p:spPr bwMode="auto">
            <a:xfrm>
              <a:off x="6829021" y="5392283"/>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2505" name="Virtual Machines - Label"/>
            <p:cNvSpPr/>
            <p:nvPr/>
          </p:nvSpPr>
          <p:spPr bwMode="auto">
            <a:xfrm>
              <a:off x="2926195" y="5392282"/>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Virtual machines</a:t>
              </a:r>
              <a:endParaRPr lang="en-US" sz="1067" dirty="0">
                <a:gradFill>
                  <a:gsLst>
                    <a:gs pos="0">
                      <a:srgbClr val="FFFFFF"/>
                    </a:gs>
                    <a:gs pos="100000">
                      <a:srgbClr val="FFFFFF"/>
                    </a:gs>
                  </a:gsLst>
                  <a:lin ang="5400000" scaled="0"/>
                </a:gradFill>
              </a:endParaRPr>
            </a:p>
          </p:txBody>
        </p:sp>
        <p:sp>
          <p:nvSpPr>
            <p:cNvPr id="2518" name="Rectangle 2517"/>
            <p:cNvSpPr/>
            <p:nvPr/>
          </p:nvSpPr>
          <p:spPr bwMode="auto">
            <a:xfrm>
              <a:off x="3879920" y="5392282"/>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Virtual network</a:t>
              </a:r>
              <a:endParaRPr lang="en-US" sz="1067" dirty="0">
                <a:gradFill>
                  <a:gsLst>
                    <a:gs pos="0">
                      <a:srgbClr val="FFFFFF"/>
                    </a:gs>
                    <a:gs pos="100000">
                      <a:srgbClr val="FFFFFF"/>
                    </a:gs>
                  </a:gsLst>
                  <a:lin ang="5400000" scaled="0"/>
                </a:gradFill>
              </a:endParaRPr>
            </a:p>
          </p:txBody>
        </p:sp>
        <p:sp>
          <p:nvSpPr>
            <p:cNvPr id="2520" name="Rectangle 2519"/>
            <p:cNvSpPr/>
            <p:nvPr/>
          </p:nvSpPr>
          <p:spPr bwMode="auto">
            <a:xfrm>
              <a:off x="4795183" y="5392282"/>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2516" name="Rectangle 2515"/>
            <p:cNvSpPr/>
            <p:nvPr/>
          </p:nvSpPr>
          <p:spPr bwMode="auto">
            <a:xfrm>
              <a:off x="5812509" y="5392282"/>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Traffic manager</a:t>
              </a:r>
              <a:endParaRPr lang="en-US" sz="1067" dirty="0">
                <a:gradFill>
                  <a:gsLst>
                    <a:gs pos="0">
                      <a:srgbClr val="FFFFFF"/>
                    </a:gs>
                    <a:gs pos="100000">
                      <a:srgbClr val="FFFFFF"/>
                    </a:gs>
                  </a:gsLst>
                  <a:lin ang="5400000" scaled="0"/>
                </a:gradFill>
              </a:endParaRPr>
            </a:p>
          </p:txBody>
        </p:sp>
        <p:pic>
          <p:nvPicPr>
            <p:cNvPr id="2506" name="Picture 25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1322" y="5475276"/>
              <a:ext cx="383938" cy="347347"/>
            </a:xfrm>
            <a:prstGeom prst="rect">
              <a:avLst/>
            </a:prstGeom>
            <a:noFill/>
            <a:ln>
              <a:noFill/>
            </a:ln>
          </p:spPr>
        </p:pic>
        <p:sp>
          <p:nvSpPr>
            <p:cNvPr id="5174" name="L-Shape 5173"/>
            <p:cNvSpPr/>
            <p:nvPr/>
          </p:nvSpPr>
          <p:spPr bwMode="auto">
            <a:xfrm flipV="1">
              <a:off x="2979039" y="5405458"/>
              <a:ext cx="860880" cy="822960"/>
            </a:xfrm>
            <a:prstGeom prst="corner">
              <a:avLst>
                <a:gd name="adj1" fmla="val 38444"/>
                <a:gd name="adj2" fmla="val 9369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19" name="Freeform 78"/>
            <p:cNvSpPr>
              <a:spLocks noEditPoints="1"/>
            </p:cNvSpPr>
            <p:nvPr/>
          </p:nvSpPr>
          <p:spPr bwMode="black">
            <a:xfrm>
              <a:off x="4139996" y="5454720"/>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178" name="L-Shape 5177"/>
            <p:cNvSpPr/>
            <p:nvPr/>
          </p:nvSpPr>
          <p:spPr bwMode="auto">
            <a:xfrm flipH="1">
              <a:off x="3846341" y="5405458"/>
              <a:ext cx="854111" cy="822960"/>
            </a:xfrm>
            <a:prstGeom prst="corner">
              <a:avLst>
                <a:gd name="adj1" fmla="val 38444"/>
                <a:gd name="adj2" fmla="val 8610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21" name="Freeform 58"/>
            <p:cNvSpPr>
              <a:spLocks noEditPoints="1"/>
            </p:cNvSpPr>
            <p:nvPr/>
          </p:nvSpPr>
          <p:spPr bwMode="black">
            <a:xfrm>
              <a:off x="5060498" y="5497438"/>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5179" name="L-Shape 5178"/>
            <p:cNvSpPr/>
            <p:nvPr/>
          </p:nvSpPr>
          <p:spPr bwMode="auto">
            <a:xfrm flipV="1">
              <a:off x="4901626" y="5405458"/>
              <a:ext cx="879841" cy="822960"/>
            </a:xfrm>
            <a:prstGeom prst="corner">
              <a:avLst>
                <a:gd name="adj1" fmla="val 43057"/>
                <a:gd name="adj2" fmla="val 7485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1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078752" y="5472082"/>
              <a:ext cx="381707" cy="381762"/>
            </a:xfrm>
            <a:prstGeom prst="rect">
              <a:avLst/>
            </a:prstGeom>
            <a:noFill/>
            <a:extLst>
              <a:ext uri="{909E8E84-426E-40DD-AFC4-6F175D3DCCD1}">
                <a14:hiddenFill xmlns:a14="http://schemas.microsoft.com/office/drawing/2010/main">
                  <a:solidFill>
                    <a:srgbClr val="FFFFFF"/>
                  </a:solidFill>
                </a14:hiddenFill>
              </a:ext>
            </a:extLst>
          </p:spPr>
        </p:pic>
        <p:sp>
          <p:nvSpPr>
            <p:cNvPr id="5180" name="L-Shape 5179"/>
            <p:cNvSpPr/>
            <p:nvPr/>
          </p:nvSpPr>
          <p:spPr bwMode="auto">
            <a:xfrm flipH="1">
              <a:off x="5594119" y="5405458"/>
              <a:ext cx="990808" cy="822960"/>
            </a:xfrm>
            <a:prstGeom prst="corner">
              <a:avLst>
                <a:gd name="adj1" fmla="val 49207"/>
                <a:gd name="adj2" fmla="val 9020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2561" name="Picture 5" descr="C:\Users\Jonahs\Dropbox\Projects SCOTT\MEET Windows Azure\source\Background\tile-icon-CD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37476" y="5446686"/>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181" name="L-Shape 5180"/>
            <p:cNvSpPr/>
            <p:nvPr/>
          </p:nvSpPr>
          <p:spPr bwMode="auto">
            <a:xfrm rot="5400000" flipV="1">
              <a:off x="6785077" y="5411624"/>
              <a:ext cx="835291" cy="822960"/>
            </a:xfrm>
            <a:prstGeom prst="corner">
              <a:avLst>
                <a:gd name="adj1" fmla="val 80102"/>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 name="Group 4"/>
          <p:cNvGrpSpPr/>
          <p:nvPr/>
        </p:nvGrpSpPr>
        <p:grpSpPr>
          <a:xfrm>
            <a:off x="274638" y="3976350"/>
            <a:ext cx="7563481" cy="1108346"/>
            <a:chOff x="274638" y="3976350"/>
            <a:chExt cx="7563481" cy="1108346"/>
          </a:xfrm>
        </p:grpSpPr>
        <p:sp>
          <p:nvSpPr>
            <p:cNvPr id="2538" name="Rectangle 2537"/>
            <p:cNvSpPr/>
            <p:nvPr/>
          </p:nvSpPr>
          <p:spPr bwMode="auto">
            <a:xfrm>
              <a:off x="274638" y="3976350"/>
              <a:ext cx="7563481" cy="110834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lnSpc>
                  <a:spcPct val="90000"/>
                </a:lnSpc>
                <a:defRPr/>
              </a:pPr>
              <a:r>
                <a:rPr lang="en-US" sz="4800" kern="0" baseline="30000" dirty="0" smtClean="0">
                  <a:gradFill>
                    <a:gsLst>
                      <a:gs pos="0">
                        <a:srgbClr val="00188F">
                          <a:lumMod val="5000"/>
                          <a:lumOff val="95000"/>
                        </a:srgbClr>
                      </a:gs>
                      <a:gs pos="100000">
                        <a:srgbClr val="EFEFEF"/>
                      </a:gs>
                    </a:gsLst>
                    <a:lin ang="5400000" scaled="1"/>
                  </a:gradFill>
                  <a:latin typeface="Segoe UI Light"/>
                </a:rPr>
                <a:t>Data </a:t>
              </a:r>
              <a:r>
                <a:rPr lang="en-US" sz="4800" kern="0" baseline="30000" dirty="0">
                  <a:gradFill>
                    <a:gsLst>
                      <a:gs pos="0">
                        <a:srgbClr val="00188F">
                          <a:lumMod val="5000"/>
                          <a:lumOff val="95000"/>
                        </a:srgbClr>
                      </a:gs>
                      <a:gs pos="100000">
                        <a:srgbClr val="EFEFEF"/>
                      </a:gs>
                    </a:gsLst>
                    <a:lin ang="5400000" scaled="1"/>
                  </a:gradFill>
                  <a:latin typeface="Segoe UI Light"/>
                </a:rPr>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34" name="Rectangle 2533"/>
            <p:cNvSpPr/>
            <p:nvPr/>
          </p:nvSpPr>
          <p:spPr bwMode="auto">
            <a:xfrm>
              <a:off x="4795183" y="4121695"/>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Table</a:t>
              </a:r>
              <a:endParaRPr lang="en-US" sz="1067" dirty="0">
                <a:gradFill>
                  <a:gsLst>
                    <a:gs pos="0">
                      <a:srgbClr val="FFFFFF"/>
                    </a:gs>
                    <a:gs pos="100000">
                      <a:srgbClr val="FFFFFF"/>
                    </a:gs>
                  </a:gsLst>
                  <a:lin ang="5400000" scaled="0"/>
                </a:gradFill>
              </a:endParaRPr>
            </a:p>
          </p:txBody>
        </p:sp>
        <p:sp>
          <p:nvSpPr>
            <p:cNvPr id="2532" name="Rectangle 2531"/>
            <p:cNvSpPr/>
            <p:nvPr/>
          </p:nvSpPr>
          <p:spPr bwMode="auto">
            <a:xfrm>
              <a:off x="3879920" y="4121695"/>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2530" name="Rectangle 2529"/>
            <p:cNvSpPr/>
            <p:nvPr/>
          </p:nvSpPr>
          <p:spPr bwMode="auto">
            <a:xfrm>
              <a:off x="5812509" y="4145275"/>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Blob storage</a:t>
              </a:r>
              <a:endParaRPr lang="en-US" sz="1067" dirty="0">
                <a:gradFill>
                  <a:gsLst>
                    <a:gs pos="0">
                      <a:srgbClr val="FFFFFF"/>
                    </a:gs>
                    <a:gs pos="100000">
                      <a:srgbClr val="FFFFFF"/>
                    </a:gs>
                  </a:gsLst>
                  <a:lin ang="5400000" scaled="0"/>
                </a:gradFill>
              </a:endParaRPr>
            </a:p>
          </p:txBody>
        </p:sp>
        <p:sp>
          <p:nvSpPr>
            <p:cNvPr id="2536" name="Rectangle 2535"/>
            <p:cNvSpPr/>
            <p:nvPr/>
          </p:nvSpPr>
          <p:spPr bwMode="auto">
            <a:xfrm>
              <a:off x="2926195" y="4121695"/>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2572" name="Freeform 30"/>
            <p:cNvSpPr>
              <a:spLocks noEditPoints="1"/>
            </p:cNvSpPr>
            <p:nvPr/>
          </p:nvSpPr>
          <p:spPr bwMode="auto">
            <a:xfrm flipH="1">
              <a:off x="3246157" y="4251105"/>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69" name="L-Shape 5168"/>
            <p:cNvSpPr/>
            <p:nvPr/>
          </p:nvSpPr>
          <p:spPr bwMode="auto">
            <a:xfrm>
              <a:off x="2979039" y="4157738"/>
              <a:ext cx="860880" cy="825944"/>
            </a:xfrm>
            <a:prstGeom prst="corner">
              <a:avLst>
                <a:gd name="adj1" fmla="val 38444"/>
                <a:gd name="adj2" fmla="val 76380"/>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2533" name="Picture 3" descr="C:\Users\Jonahs\Dropbox\Projects SCOTT\MEET Windows Azure\source\Background\tile-icon-bigdat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9662" y="4187315"/>
              <a:ext cx="434709" cy="430848"/>
            </a:xfrm>
            <a:prstGeom prst="rect">
              <a:avLst/>
            </a:prstGeom>
            <a:noFill/>
            <a:extLst>
              <a:ext uri="{909E8E84-426E-40DD-AFC4-6F175D3DCCD1}">
                <a14:hiddenFill xmlns:a14="http://schemas.microsoft.com/office/drawing/2010/main">
                  <a:solidFill>
                    <a:srgbClr val="FFFFFF"/>
                  </a:solidFill>
                </a14:hiddenFill>
              </a:ext>
            </a:extLst>
          </p:spPr>
        </p:pic>
        <p:sp>
          <p:nvSpPr>
            <p:cNvPr id="5170" name="L-Shape 5169"/>
            <p:cNvSpPr/>
            <p:nvPr/>
          </p:nvSpPr>
          <p:spPr bwMode="auto">
            <a:xfrm flipH="1" flipV="1">
              <a:off x="3707201" y="4157738"/>
              <a:ext cx="1018513" cy="825944"/>
            </a:xfrm>
            <a:prstGeom prst="corner">
              <a:avLst>
                <a:gd name="adj1" fmla="val 49207"/>
                <a:gd name="adj2" fmla="val 946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5" name="Picture 2" descr="C:\Users\Jonahs\Dropbox\Projects SCOTT\MEET Windows Azure\source\Background\tile-icon-storag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47260" y="4197691"/>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172" name="L-Shape 5171"/>
            <p:cNvSpPr/>
            <p:nvPr/>
          </p:nvSpPr>
          <p:spPr bwMode="auto">
            <a:xfrm>
              <a:off x="4917964" y="4160509"/>
              <a:ext cx="860880" cy="820402"/>
            </a:xfrm>
            <a:prstGeom prst="corner">
              <a:avLst>
                <a:gd name="adj1" fmla="val 38444"/>
                <a:gd name="adj2" fmla="val 7971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1" name="Picture 25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73087" y="4224691"/>
              <a:ext cx="393037" cy="356096"/>
            </a:xfrm>
            <a:prstGeom prst="rect">
              <a:avLst/>
            </a:prstGeom>
          </p:spPr>
        </p:pic>
        <p:sp>
          <p:nvSpPr>
            <p:cNvPr id="5173" name="L-Shape 5172"/>
            <p:cNvSpPr/>
            <p:nvPr/>
          </p:nvSpPr>
          <p:spPr bwMode="auto">
            <a:xfrm flipH="1" flipV="1">
              <a:off x="5725889" y="4157951"/>
              <a:ext cx="860880" cy="822960"/>
            </a:xfrm>
            <a:prstGeom prst="corner">
              <a:avLst>
                <a:gd name="adj1" fmla="val 44546"/>
                <a:gd name="adj2" fmla="val 73388"/>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72" name="Group 71"/>
          <p:cNvGrpSpPr/>
          <p:nvPr/>
        </p:nvGrpSpPr>
        <p:grpSpPr>
          <a:xfrm>
            <a:off x="7960651" y="1932925"/>
            <a:ext cx="4190508" cy="1554480"/>
            <a:chOff x="7960651" y="1932925"/>
            <a:chExt cx="4190508" cy="1554480"/>
          </a:xfrm>
        </p:grpSpPr>
        <p:sp>
          <p:nvSpPr>
            <p:cNvPr id="73" name="Rectangle 72"/>
            <p:cNvSpPr/>
            <p:nvPr/>
          </p:nvSpPr>
          <p:spPr bwMode="auto">
            <a:xfrm>
              <a:off x="7960651" y="1932925"/>
              <a:ext cx="4190508" cy="1554480"/>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016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200" spc="-50" dirty="0" smtClean="0">
                  <a:gradFill>
                    <a:gsLst>
                      <a:gs pos="1250">
                        <a:schemeClr val="bg1"/>
                      </a:gs>
                      <a:gs pos="10417">
                        <a:schemeClr val="bg1"/>
                      </a:gs>
                    </a:gsLst>
                    <a:lin ang="5400000" scaled="0"/>
                  </a:gradFill>
                  <a:latin typeface="+mj-lt"/>
                </a:rPr>
                <a:t>How do I build modern apps that connect </a:t>
              </a:r>
              <a:br>
                <a:rPr lang="en-US" sz="2200" spc="-50" dirty="0" smtClean="0">
                  <a:gradFill>
                    <a:gsLst>
                      <a:gs pos="1250">
                        <a:schemeClr val="bg1"/>
                      </a:gs>
                      <a:gs pos="10417">
                        <a:schemeClr val="bg1"/>
                      </a:gs>
                    </a:gsLst>
                    <a:lin ang="5400000" scaled="0"/>
                  </a:gradFill>
                  <a:latin typeface="+mj-lt"/>
                </a:rPr>
              </a:br>
              <a:r>
                <a:rPr lang="en-US" sz="2200" spc="-50" dirty="0" smtClean="0">
                  <a:gradFill>
                    <a:gsLst>
                      <a:gs pos="1250">
                        <a:schemeClr val="bg1"/>
                      </a:gs>
                      <a:gs pos="10417">
                        <a:schemeClr val="bg1"/>
                      </a:gs>
                    </a:gsLst>
                    <a:lin ang="5400000" scaled="0"/>
                  </a:gradFill>
                  <a:latin typeface="+mj-lt"/>
                </a:rPr>
                <a:t>services with devices </a:t>
              </a:r>
              <a:endParaRPr lang="en-US" sz="2200" spc="-50" dirty="0">
                <a:gradFill>
                  <a:gsLst>
                    <a:gs pos="1250">
                      <a:schemeClr val="bg1"/>
                    </a:gs>
                    <a:gs pos="10417">
                      <a:schemeClr val="bg1"/>
                    </a:gs>
                  </a:gsLst>
                  <a:lin ang="5400000" scaled="0"/>
                </a:gradFill>
                <a:latin typeface="+mj-lt"/>
              </a:endParaRPr>
            </a:p>
          </p:txBody>
        </p:sp>
        <p:sp>
          <p:nvSpPr>
            <p:cNvPr id="74" name="Freeform 20"/>
            <p:cNvSpPr>
              <a:spLocks noEditPoints="1"/>
            </p:cNvSpPr>
            <p:nvPr/>
          </p:nvSpPr>
          <p:spPr bwMode="auto">
            <a:xfrm>
              <a:off x="8180823" y="2440435"/>
              <a:ext cx="840256" cy="577175"/>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0160" tIns="45720" rIns="91440" bIns="45720" numCol="1" anchor="t" anchorCtr="0" compatLnSpc="1">
              <a:prstTxWarp prst="textNoShape">
                <a:avLst/>
              </a:prstTxWarp>
            </a:bodyPr>
            <a:lstStyle/>
            <a:p>
              <a:endParaRPr lang="en-US" sz="2200"/>
            </a:p>
          </p:txBody>
        </p:sp>
      </p:grpSp>
      <p:grpSp>
        <p:nvGrpSpPr>
          <p:cNvPr id="75" name="Group 74"/>
          <p:cNvGrpSpPr/>
          <p:nvPr/>
        </p:nvGrpSpPr>
        <p:grpSpPr>
          <a:xfrm>
            <a:off x="7960651" y="3534992"/>
            <a:ext cx="4190508" cy="1554480"/>
            <a:chOff x="7960651" y="3534992"/>
            <a:chExt cx="4190508" cy="1554480"/>
          </a:xfrm>
        </p:grpSpPr>
        <p:sp>
          <p:nvSpPr>
            <p:cNvPr id="76" name="Rectangle 75"/>
            <p:cNvSpPr/>
            <p:nvPr/>
          </p:nvSpPr>
          <p:spPr bwMode="auto">
            <a:xfrm>
              <a:off x="7960651" y="3534992"/>
              <a:ext cx="4190508" cy="1554480"/>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016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200" spc="-50" dirty="0" smtClean="0">
                  <a:gradFill>
                    <a:gsLst>
                      <a:gs pos="1250">
                        <a:schemeClr val="bg1"/>
                      </a:gs>
                      <a:gs pos="10417">
                        <a:schemeClr val="bg1"/>
                      </a:gs>
                    </a:gsLst>
                    <a:lin ang="5400000" scaled="0"/>
                  </a:gradFill>
                  <a:latin typeface="+mj-lt"/>
                </a:rPr>
                <a:t>How do I manage </a:t>
              </a:r>
              <a:br>
                <a:rPr lang="en-US" sz="2200" spc="-50" dirty="0" smtClean="0">
                  <a:gradFill>
                    <a:gsLst>
                      <a:gs pos="1250">
                        <a:schemeClr val="bg1"/>
                      </a:gs>
                      <a:gs pos="10417">
                        <a:schemeClr val="bg1"/>
                      </a:gs>
                    </a:gsLst>
                    <a:lin ang="5400000" scaled="0"/>
                  </a:gradFill>
                  <a:latin typeface="+mj-lt"/>
                </a:rPr>
              </a:br>
              <a:r>
                <a:rPr lang="en-US" sz="2200" spc="-50" dirty="0" smtClean="0">
                  <a:gradFill>
                    <a:gsLst>
                      <a:gs pos="1250">
                        <a:schemeClr val="bg1"/>
                      </a:gs>
                      <a:gs pos="10417">
                        <a:schemeClr val="bg1"/>
                      </a:gs>
                    </a:gsLst>
                    <a:lin ang="5400000" scaled="0"/>
                  </a:gradFill>
                  <a:latin typeface="+mj-lt"/>
                </a:rPr>
                <a:t>data explosion?</a:t>
              </a:r>
              <a:endParaRPr lang="en-US" sz="2200" spc="-50" dirty="0">
                <a:gradFill>
                  <a:gsLst>
                    <a:gs pos="1250">
                      <a:schemeClr val="bg1"/>
                    </a:gs>
                    <a:gs pos="10417">
                      <a:schemeClr val="bg1"/>
                    </a:gs>
                  </a:gsLst>
                  <a:lin ang="5400000" scaled="0"/>
                </a:gradFill>
                <a:latin typeface="+mj-lt"/>
              </a:endParaRPr>
            </a:p>
          </p:txBody>
        </p:sp>
        <p:pic>
          <p:nvPicPr>
            <p:cNvPr id="77" name="Picture 3" descr="C:\Users\Jonahs\Dropbox\Projects SCOTT\MEET Windows Azure\source\Background\tile-icon-bigdat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4845" y="3919096"/>
              <a:ext cx="652212" cy="710631"/>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78" name="Group 77"/>
          <p:cNvGrpSpPr/>
          <p:nvPr/>
        </p:nvGrpSpPr>
        <p:grpSpPr>
          <a:xfrm>
            <a:off x="7960651" y="5143183"/>
            <a:ext cx="4190509" cy="1554480"/>
            <a:chOff x="7971031" y="5143183"/>
            <a:chExt cx="4190509" cy="1554480"/>
          </a:xfrm>
        </p:grpSpPr>
        <p:sp>
          <p:nvSpPr>
            <p:cNvPr id="79" name="Rectangle 78"/>
            <p:cNvSpPr/>
            <p:nvPr/>
          </p:nvSpPr>
          <p:spPr bwMode="auto">
            <a:xfrm>
              <a:off x="7971031" y="5143183"/>
              <a:ext cx="4190509" cy="1554480"/>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016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200" spc="-50" dirty="0">
                  <a:gradFill>
                    <a:gsLst>
                      <a:gs pos="1250">
                        <a:schemeClr val="bg1"/>
                      </a:gs>
                      <a:gs pos="10417">
                        <a:schemeClr val="bg1"/>
                      </a:gs>
                    </a:gsLst>
                    <a:lin ang="5400000" scaled="0"/>
                  </a:gradFill>
                  <a:latin typeface="+mj-lt"/>
                </a:rPr>
                <a:t>How </a:t>
              </a:r>
              <a:r>
                <a:rPr lang="en-US" sz="2200" spc="-50" dirty="0" smtClean="0">
                  <a:gradFill>
                    <a:gsLst>
                      <a:gs pos="1250">
                        <a:schemeClr val="bg1"/>
                      </a:gs>
                      <a:gs pos="10417">
                        <a:schemeClr val="bg1"/>
                      </a:gs>
                    </a:gsLst>
                    <a:lin ang="5400000" scaled="0"/>
                  </a:gradFill>
                  <a:latin typeface="+mj-lt"/>
                </a:rPr>
                <a:t>can my IT infrastructure keep up </a:t>
              </a:r>
              <a:br>
                <a:rPr lang="en-US" sz="2200" spc="-50" dirty="0" smtClean="0">
                  <a:gradFill>
                    <a:gsLst>
                      <a:gs pos="1250">
                        <a:schemeClr val="bg1"/>
                      </a:gs>
                      <a:gs pos="10417">
                        <a:schemeClr val="bg1"/>
                      </a:gs>
                    </a:gsLst>
                    <a:lin ang="5400000" scaled="0"/>
                  </a:gradFill>
                  <a:latin typeface="+mj-lt"/>
                </a:rPr>
              </a:br>
              <a:r>
                <a:rPr lang="en-US" sz="2200" spc="-50" dirty="0" smtClean="0">
                  <a:gradFill>
                    <a:gsLst>
                      <a:gs pos="1250">
                        <a:schemeClr val="bg1"/>
                      </a:gs>
                      <a:gs pos="10417">
                        <a:schemeClr val="bg1"/>
                      </a:gs>
                    </a:gsLst>
                    <a:lin ang="5400000" scaled="0"/>
                  </a:gradFill>
                  <a:latin typeface="+mj-lt"/>
                </a:rPr>
                <a:t>with my business?</a:t>
              </a:r>
              <a:endParaRPr lang="en-US" sz="2200" spc="-50" dirty="0">
                <a:gradFill>
                  <a:gsLst>
                    <a:gs pos="1250">
                      <a:schemeClr val="bg1"/>
                    </a:gs>
                    <a:gs pos="10417">
                      <a:schemeClr val="bg1"/>
                    </a:gs>
                  </a:gsLst>
                  <a:lin ang="5400000" scaled="0"/>
                </a:gradFill>
                <a:latin typeface="+mj-lt"/>
              </a:endParaRPr>
            </a:p>
          </p:txBody>
        </p:sp>
        <p:pic>
          <p:nvPicPr>
            <p:cNvPr id="80" name="Picture 7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74845" y="5580969"/>
              <a:ext cx="589237" cy="584349"/>
            </a:xfrm>
            <a:prstGeom prst="rect">
              <a:avLst/>
            </a:prstGeom>
          </p:spPr>
        </p:pic>
      </p:grpSp>
      <p:sp>
        <p:nvSpPr>
          <p:cNvPr id="6" name="Title 5"/>
          <p:cNvSpPr>
            <a:spLocks noGrp="1"/>
          </p:cNvSpPr>
          <p:nvPr>
            <p:ph type="title"/>
          </p:nvPr>
        </p:nvSpPr>
        <p:spPr/>
        <p:txBody>
          <a:bodyPr/>
          <a:lstStyle/>
          <a:p>
            <a:r>
              <a:rPr lang="en-US" dirty="0" smtClean="0"/>
              <a:t>Windows Azure</a:t>
            </a:r>
            <a:endParaRPr lang="en-US" dirty="0"/>
          </a:p>
        </p:txBody>
      </p:sp>
      <p:grpSp>
        <p:nvGrpSpPr>
          <p:cNvPr id="81" name="Group 80"/>
          <p:cNvGrpSpPr/>
          <p:nvPr/>
        </p:nvGrpSpPr>
        <p:grpSpPr>
          <a:xfrm>
            <a:off x="274638" y="1932925"/>
            <a:ext cx="7563481" cy="1984425"/>
            <a:chOff x="73744" y="1801476"/>
            <a:chExt cx="7563481" cy="1984425"/>
          </a:xfrm>
        </p:grpSpPr>
        <p:sp>
          <p:nvSpPr>
            <p:cNvPr id="82" name="Rectangle 81"/>
            <p:cNvSpPr/>
            <p:nvPr/>
          </p:nvSpPr>
          <p:spPr bwMode="auto">
            <a:xfrm>
              <a:off x="73744" y="1801476"/>
              <a:ext cx="7563481" cy="198442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lnSpc>
                  <a:spcPct val="90000"/>
                </a:lnSpc>
              </a:pPr>
              <a:r>
                <a:rPr lang="en-US" sz="4800" kern="0" baseline="30000" dirty="0" smtClean="0">
                  <a:gradFill>
                    <a:gsLst>
                      <a:gs pos="0">
                        <a:srgbClr val="00188F">
                          <a:lumMod val="5000"/>
                          <a:lumOff val="95000"/>
                        </a:srgbClr>
                      </a:gs>
                      <a:gs pos="100000">
                        <a:srgbClr val="EFEFEF"/>
                      </a:gs>
                    </a:gsLst>
                    <a:lin ang="5400000" scaled="1"/>
                  </a:gradFill>
                  <a:latin typeface="Segoe UI Light"/>
                </a:rPr>
                <a:t>App </a:t>
              </a:r>
              <a:r>
                <a:rPr lang="en-US" sz="4800" kern="0" baseline="30000" dirty="0">
                  <a:gradFill>
                    <a:gsLst>
                      <a:gs pos="0">
                        <a:srgbClr val="00188F">
                          <a:lumMod val="5000"/>
                          <a:lumOff val="95000"/>
                        </a:srgbClr>
                      </a:gs>
                      <a:gs pos="100000">
                        <a:srgbClr val="EFEFEF"/>
                      </a:gs>
                    </a:gsLst>
                    <a:lin ang="5400000" scaled="1"/>
                  </a:gradFill>
                  <a:latin typeface="Segoe UI Light"/>
                </a:rPr>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83" name="Rectangle 82"/>
            <p:cNvSpPr/>
            <p:nvPr/>
          </p:nvSpPr>
          <p:spPr bwMode="auto">
            <a:xfrm>
              <a:off x="6628939" y="1902116"/>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84" name="Rectangle 83"/>
            <p:cNvSpPr/>
            <p:nvPr/>
          </p:nvSpPr>
          <p:spPr bwMode="auto">
            <a:xfrm>
              <a:off x="5611615" y="2823594"/>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85" name="Rectangle 84"/>
            <p:cNvSpPr/>
            <p:nvPr/>
          </p:nvSpPr>
          <p:spPr bwMode="auto">
            <a:xfrm>
              <a:off x="4594289" y="2824308"/>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BizTalk Services</a:t>
              </a:r>
              <a:endParaRPr lang="en-US" sz="1067" dirty="0">
                <a:gradFill>
                  <a:gsLst>
                    <a:gs pos="0">
                      <a:srgbClr val="FFFFFF"/>
                    </a:gs>
                    <a:gs pos="100000">
                      <a:srgbClr val="FFFFFF"/>
                    </a:gs>
                  </a:gsLst>
                  <a:lin ang="5400000" scaled="0"/>
                </a:gradFill>
              </a:endParaRPr>
            </a:p>
          </p:txBody>
        </p:sp>
        <p:sp>
          <p:nvSpPr>
            <p:cNvPr id="86" name="Rectangle 85"/>
            <p:cNvSpPr/>
            <p:nvPr/>
          </p:nvSpPr>
          <p:spPr bwMode="auto">
            <a:xfrm>
              <a:off x="6628127" y="2823595"/>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87" name="Rectangle 86"/>
            <p:cNvSpPr/>
            <p:nvPr/>
          </p:nvSpPr>
          <p:spPr bwMode="auto">
            <a:xfrm>
              <a:off x="3618059" y="1902116"/>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88" name="Rectangle 87"/>
            <p:cNvSpPr/>
            <p:nvPr/>
          </p:nvSpPr>
          <p:spPr bwMode="auto">
            <a:xfrm>
              <a:off x="4594289" y="191469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89" name="Rectangle 88"/>
            <p:cNvSpPr/>
            <p:nvPr/>
          </p:nvSpPr>
          <p:spPr bwMode="auto">
            <a:xfrm>
              <a:off x="5611614" y="1902116"/>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90" name="Rectangle 89"/>
            <p:cNvSpPr/>
            <p:nvPr/>
          </p:nvSpPr>
          <p:spPr bwMode="auto">
            <a:xfrm>
              <a:off x="3679026" y="2846917"/>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91" name="Mobile Services - Label"/>
            <p:cNvSpPr/>
            <p:nvPr/>
          </p:nvSpPr>
          <p:spPr bwMode="auto">
            <a:xfrm>
              <a:off x="2725301" y="285801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92" name="Rectangle 91"/>
            <p:cNvSpPr/>
            <p:nvPr/>
          </p:nvSpPr>
          <p:spPr bwMode="auto">
            <a:xfrm>
              <a:off x="2725763" y="1900473"/>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93" name="Picture 9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8551" y="2005197"/>
              <a:ext cx="431850" cy="428014"/>
            </a:xfrm>
            <a:prstGeom prst="rect">
              <a:avLst/>
            </a:prstGeom>
          </p:spPr>
        </p:pic>
        <p:sp>
          <p:nvSpPr>
            <p:cNvPr id="94" name="L-Shape 93"/>
            <p:cNvSpPr/>
            <p:nvPr/>
          </p:nvSpPr>
          <p:spPr bwMode="auto">
            <a:xfrm>
              <a:off x="3751582" y="1947443"/>
              <a:ext cx="860880" cy="825944"/>
            </a:xfrm>
            <a:prstGeom prst="corner">
              <a:avLst>
                <a:gd name="adj1" fmla="val 38444"/>
                <a:gd name="adj2" fmla="val 7330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95" name="Picture 7" descr="C:\Users\Jonahs\Dropbox\Projects SCOTT\MEET Windows Azure\source\Background\tile-icon-identity.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63558" y="2044499"/>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96" name="L-Shape 95"/>
            <p:cNvSpPr/>
            <p:nvPr/>
          </p:nvSpPr>
          <p:spPr bwMode="auto">
            <a:xfrm flipH="1" flipV="1">
              <a:off x="4438665" y="1947443"/>
              <a:ext cx="991104" cy="825944"/>
            </a:xfrm>
            <a:prstGeom prst="corner">
              <a:avLst>
                <a:gd name="adj1" fmla="val 47670"/>
                <a:gd name="adj2" fmla="val 823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97" name="L-Shape 96"/>
            <p:cNvSpPr/>
            <p:nvPr/>
          </p:nvSpPr>
          <p:spPr bwMode="auto">
            <a:xfrm flipH="1" flipV="1">
              <a:off x="4419170" y="2871521"/>
              <a:ext cx="1009185" cy="768100"/>
            </a:xfrm>
            <a:prstGeom prst="corner">
              <a:avLst>
                <a:gd name="adj1" fmla="val 38444"/>
                <a:gd name="adj2" fmla="val 9830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98" name="Picture 9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87932" y="2013944"/>
              <a:ext cx="384545" cy="435206"/>
            </a:xfrm>
            <a:prstGeom prst="rect">
              <a:avLst/>
            </a:prstGeom>
          </p:spPr>
        </p:pic>
        <p:sp>
          <p:nvSpPr>
            <p:cNvPr id="99" name="L-Shape 98"/>
            <p:cNvSpPr/>
            <p:nvPr/>
          </p:nvSpPr>
          <p:spPr bwMode="auto">
            <a:xfrm flipV="1">
              <a:off x="5671013" y="1950827"/>
              <a:ext cx="969768" cy="825944"/>
            </a:xfrm>
            <a:prstGeom prst="corner">
              <a:avLst>
                <a:gd name="adj1" fmla="val 50745"/>
                <a:gd name="adj2" fmla="val 100563"/>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00" name="Freeform 25"/>
            <p:cNvSpPr>
              <a:spLocks noEditPoints="1"/>
            </p:cNvSpPr>
            <p:nvPr/>
          </p:nvSpPr>
          <p:spPr bwMode="black">
            <a:xfrm flipH="1">
              <a:off x="6883770" y="1998075"/>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101" name="L-Shape 100"/>
            <p:cNvSpPr/>
            <p:nvPr/>
          </p:nvSpPr>
          <p:spPr bwMode="auto">
            <a:xfrm flipH="1">
              <a:off x="6585206" y="1950827"/>
              <a:ext cx="837620" cy="825944"/>
            </a:xfrm>
            <a:prstGeom prst="corner">
              <a:avLst>
                <a:gd name="adj1" fmla="val 38444"/>
                <a:gd name="adj2" fmla="val 8253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02" name="Picture 2" descr="\\MAGNUM\Projects\Microsoft\Cloud Power FY12\Design\Icons\PNGs\Cloud_on_your_terms.png"/>
            <p:cNvPicPr>
              <a:picLocks noChangeAspect="1" noChangeArrowheads="1"/>
            </p:cNvPicPr>
            <p:nvPr/>
          </p:nvPicPr>
          <p:blipFill>
            <a:blip r:embed="rId14" cstate="print">
              <a:lum bright="100000"/>
              <a:extLst>
                <a:ext uri="{28A0092B-C50C-407E-A947-70E740481C1C}">
                  <a14:useLocalDpi xmlns:a14="http://schemas.microsoft.com/office/drawing/2010/main" val="0"/>
                </a:ext>
              </a:extLst>
            </a:blip>
            <a:stretch>
              <a:fillRect/>
            </a:stretch>
          </p:blipFill>
          <p:spPr bwMode="auto">
            <a:xfrm>
              <a:off x="5783746" y="2824265"/>
              <a:ext cx="620508" cy="620595"/>
            </a:xfrm>
            <a:prstGeom prst="rect">
              <a:avLst/>
            </a:prstGeom>
            <a:noFill/>
            <a:ln>
              <a:noFill/>
            </a:ln>
          </p:spPr>
        </p:pic>
        <p:sp>
          <p:nvSpPr>
            <p:cNvPr id="103" name="L-Shape 102"/>
            <p:cNvSpPr/>
            <p:nvPr/>
          </p:nvSpPr>
          <p:spPr bwMode="auto">
            <a:xfrm>
              <a:off x="5671013" y="2871521"/>
              <a:ext cx="860880" cy="768100"/>
            </a:xfrm>
            <a:prstGeom prst="corner">
              <a:avLst>
                <a:gd name="adj1" fmla="val 38444"/>
                <a:gd name="adj2" fmla="val 8996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04" name="Freeform 103"/>
            <p:cNvSpPr>
              <a:spLocks noEditPoints="1"/>
            </p:cNvSpPr>
            <p:nvPr/>
          </p:nvSpPr>
          <p:spPr bwMode="auto">
            <a:xfrm>
              <a:off x="6915914" y="3026486"/>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105" name="Analytics - blue"/>
            <p:cNvSpPr/>
            <p:nvPr/>
          </p:nvSpPr>
          <p:spPr bwMode="auto">
            <a:xfrm flipH="1" flipV="1">
              <a:off x="6478938" y="2871521"/>
              <a:ext cx="943888" cy="779498"/>
            </a:xfrm>
            <a:prstGeom prst="corner">
              <a:avLst>
                <a:gd name="adj1" fmla="val 46590"/>
                <a:gd name="adj2" fmla="val 10267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06" name="Picture 1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882509" y="2941047"/>
              <a:ext cx="383939" cy="383993"/>
            </a:xfrm>
            <a:prstGeom prst="rect">
              <a:avLst/>
            </a:prstGeom>
            <a:noFill/>
          </p:spPr>
        </p:pic>
        <p:sp>
          <p:nvSpPr>
            <p:cNvPr id="107" name="L-Shape 106"/>
            <p:cNvSpPr/>
            <p:nvPr/>
          </p:nvSpPr>
          <p:spPr bwMode="auto">
            <a:xfrm>
              <a:off x="3749475" y="2876596"/>
              <a:ext cx="787132" cy="770522"/>
            </a:xfrm>
            <a:prstGeom prst="corner">
              <a:avLst>
                <a:gd name="adj1" fmla="val 46867"/>
                <a:gd name="adj2" fmla="val 7112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08" name="Picture 10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59742" y="2954191"/>
              <a:ext cx="245311" cy="355178"/>
            </a:xfrm>
            <a:prstGeom prst="rect">
              <a:avLst/>
            </a:prstGeom>
            <a:noFill/>
          </p:spPr>
        </p:pic>
        <p:sp>
          <p:nvSpPr>
            <p:cNvPr id="109" name="L-Shape 108"/>
            <p:cNvSpPr/>
            <p:nvPr/>
          </p:nvSpPr>
          <p:spPr bwMode="auto">
            <a:xfrm rot="5400000" flipH="1">
              <a:off x="2787786" y="2833836"/>
              <a:ext cx="806162" cy="820402"/>
            </a:xfrm>
            <a:prstGeom prst="corner">
              <a:avLst>
                <a:gd name="adj1" fmla="val 38444"/>
                <a:gd name="adj2" fmla="val 90894"/>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10" name="Picture 10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58977" y="1979886"/>
              <a:ext cx="447765" cy="378933"/>
            </a:xfrm>
            <a:prstGeom prst="rect">
              <a:avLst/>
            </a:prstGeom>
            <a:noFill/>
          </p:spPr>
        </p:pic>
        <p:sp>
          <p:nvSpPr>
            <p:cNvPr id="111" name="L-Shape 110"/>
            <p:cNvSpPr/>
            <p:nvPr/>
          </p:nvSpPr>
          <p:spPr bwMode="auto">
            <a:xfrm rot="5400000" flipV="1">
              <a:off x="2767134" y="1939454"/>
              <a:ext cx="835291" cy="832576"/>
            </a:xfrm>
            <a:prstGeom prst="corner">
              <a:avLst>
                <a:gd name="adj1" fmla="val 38444"/>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12" name="Picture 11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813906" y="2922235"/>
              <a:ext cx="333604" cy="354169"/>
            </a:xfrm>
            <a:prstGeom prst="rect">
              <a:avLst/>
            </a:prstGeom>
          </p:spPr>
        </p:pic>
      </p:grpSp>
    </p:spTree>
    <p:extLst>
      <p:ext uri="{BB962C8B-B14F-4D97-AF65-F5344CB8AC3E}">
        <p14:creationId xmlns:p14="http://schemas.microsoft.com/office/powerpoint/2010/main" val="380748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42" presetClass="path" presetSubtype="0" decel="100000" fill="hold" nodeType="withEffect">
                                  <p:stCondLst>
                                    <p:cond delay="0"/>
                                  </p:stCondLst>
                                  <p:childTnLst>
                                    <p:animMotion origin="layout" path="M 1.03651E-6 4.29868E-6 L 1.03651E-6 0.02859 " pathEditMode="relative" rAng="0" ptsTypes="AA">
                                      <p:cBhvr>
                                        <p:cTn id="9" dur="700" spd="-100000" fill="hold"/>
                                        <p:tgtEl>
                                          <p:spTgt spid="4"/>
                                        </p:tgtEl>
                                        <p:attrNameLst>
                                          <p:attrName>ppt_x</p:attrName>
                                          <p:attrName>ppt_y</p:attrName>
                                        </p:attrNameLst>
                                      </p:cBhvr>
                                      <p:rCtr x="0" y="143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fade">
                                      <p:cBhvr>
                                        <p:cTn id="14" dur="700"/>
                                        <p:tgtEl>
                                          <p:spTgt spid="75"/>
                                        </p:tgtEl>
                                      </p:cBhvr>
                                    </p:animEffect>
                                  </p:childTnLst>
                                </p:cTn>
                              </p:par>
                              <p:par>
                                <p:cTn id="15" presetID="42" presetClass="path" presetSubtype="0" decel="100000" fill="hold" nodeType="withEffect">
                                  <p:stCondLst>
                                    <p:cond delay="0"/>
                                  </p:stCondLst>
                                  <p:childTnLst>
                                    <p:animMotion origin="layout" path="M 1.03651E-6 4.29868E-6 L 1.03651E-6 0.02859 " pathEditMode="relative" rAng="0" ptsTypes="AA">
                                      <p:cBhvr>
                                        <p:cTn id="16" dur="700" spd="-100000" fill="hold"/>
                                        <p:tgtEl>
                                          <p:spTgt spid="75"/>
                                        </p:tgtEl>
                                        <p:attrNameLst>
                                          <p:attrName>ppt_x</p:attrName>
                                          <p:attrName>ppt_y</p:attrName>
                                        </p:attrNameLst>
                                      </p:cBhvr>
                                      <p:rCtr x="0" y="1430"/>
                                    </p:animMotion>
                                  </p:childTnLst>
                                </p:cTn>
                              </p:par>
                              <p:par>
                                <p:cTn id="17" presetID="10" presetClass="entr" presetSubtype="0" fill="hold" nodeType="withEffect">
                                  <p:stCondLst>
                                    <p:cond delay="7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700"/>
                                        <p:tgtEl>
                                          <p:spTgt spid="5"/>
                                        </p:tgtEl>
                                      </p:cBhvr>
                                    </p:animEffect>
                                  </p:childTnLst>
                                </p:cTn>
                              </p:par>
                              <p:par>
                                <p:cTn id="20" presetID="42" presetClass="path" presetSubtype="0" decel="100000" fill="hold" nodeType="withEffect">
                                  <p:stCondLst>
                                    <p:cond delay="750"/>
                                  </p:stCondLst>
                                  <p:childTnLst>
                                    <p:animMotion origin="layout" path="M -2.45596E-6 -3.064E-6 L -2.45596E-6 0.0286 " pathEditMode="relative" rAng="0" ptsTypes="AA">
                                      <p:cBhvr>
                                        <p:cTn id="21" dur="700" spd="-100000" fill="hold"/>
                                        <p:tgtEl>
                                          <p:spTgt spid="5"/>
                                        </p:tgtEl>
                                        <p:attrNameLst>
                                          <p:attrName>ppt_x</p:attrName>
                                          <p:attrName>ppt_y</p:attrName>
                                        </p:attrNameLst>
                                      </p:cBhvr>
                                      <p:rCtr x="0" y="1430"/>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700"/>
                                        <p:tgtEl>
                                          <p:spTgt spid="72"/>
                                        </p:tgtEl>
                                      </p:cBhvr>
                                    </p:animEffect>
                                  </p:childTnLst>
                                </p:cTn>
                              </p:par>
                              <p:par>
                                <p:cTn id="27" presetID="42" presetClass="path" presetSubtype="0" decel="100000" fill="hold" nodeType="withEffect">
                                  <p:stCondLst>
                                    <p:cond delay="0"/>
                                  </p:stCondLst>
                                  <p:childTnLst>
                                    <p:animMotion origin="layout" path="M 1.03651E-6 4.29868E-6 L 1.03651E-6 0.02859 " pathEditMode="relative" rAng="0" ptsTypes="AA">
                                      <p:cBhvr>
                                        <p:cTn id="28" dur="700" spd="-100000" fill="hold"/>
                                        <p:tgtEl>
                                          <p:spTgt spid="72"/>
                                        </p:tgtEl>
                                        <p:attrNameLst>
                                          <p:attrName>ppt_x</p:attrName>
                                          <p:attrName>ppt_y</p:attrName>
                                        </p:attrNameLst>
                                      </p:cBhvr>
                                      <p:rCtr x="0" y="1430"/>
                                    </p:animMotion>
                                  </p:childTnLst>
                                </p:cTn>
                              </p:par>
                              <p:par>
                                <p:cTn id="29" presetID="10" presetClass="entr" presetSubtype="0" fill="hold" nodeType="withEffect">
                                  <p:stCondLst>
                                    <p:cond delay="75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700"/>
                                        <p:tgtEl>
                                          <p:spTgt spid="81"/>
                                        </p:tgtEl>
                                      </p:cBhvr>
                                    </p:animEffect>
                                  </p:childTnLst>
                                </p:cTn>
                              </p:par>
                              <p:par>
                                <p:cTn id="32" presetID="42" presetClass="path" presetSubtype="0" decel="100000" fill="hold" nodeType="withEffect">
                                  <p:stCondLst>
                                    <p:cond delay="750"/>
                                  </p:stCondLst>
                                  <p:childTnLst>
                                    <p:animMotion origin="layout" path="M 1.03651E-6 4.29868E-6 L 1.03651E-6 0.02859 " pathEditMode="relative" rAng="0" ptsTypes="AA">
                                      <p:cBhvr>
                                        <p:cTn id="33" dur="700" spd="-100000" fill="hold"/>
                                        <p:tgtEl>
                                          <p:spTgt spid="81"/>
                                        </p:tgtEl>
                                        <p:attrNameLst>
                                          <p:attrName>ppt_x</p:attrName>
                                          <p:attrName>ppt_y</p:attrName>
                                        </p:attrNameLst>
                                      </p:cBhvr>
                                      <p:rCtr x="0" y="14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74639" y="5143183"/>
            <a:ext cx="7563480" cy="1554479"/>
            <a:chOff x="274639" y="5143183"/>
            <a:chExt cx="7563480" cy="1554479"/>
          </a:xfrm>
        </p:grpSpPr>
        <p:sp>
          <p:nvSpPr>
            <p:cNvPr id="2509" name="Rectangle 2508"/>
            <p:cNvSpPr/>
            <p:nvPr/>
          </p:nvSpPr>
          <p:spPr bwMode="auto">
            <a:xfrm>
              <a:off x="274639" y="5143183"/>
              <a:ext cx="7563480" cy="1554479"/>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11480" rIns="124325" bIns="0" numCol="1" rtlCol="0" anchor="ctr" anchorCtr="0" compatLnSpc="1">
              <a:prstTxWarp prst="textNoShape">
                <a:avLst/>
              </a:prstTxWarp>
            </a:bodyPr>
            <a:lstStyle/>
            <a:p>
              <a:pPr defTabSz="776976">
                <a:lnSpc>
                  <a:spcPct val="90000"/>
                </a:lnSpc>
                <a:defRPr/>
              </a:pPr>
              <a:r>
                <a:rPr lang="en-US" sz="4800" kern="0" baseline="30000" dirty="0" smtClean="0">
                  <a:gradFill>
                    <a:gsLst>
                      <a:gs pos="0">
                        <a:srgbClr val="00188F">
                          <a:lumMod val="5000"/>
                          <a:lumOff val="95000"/>
                        </a:srgbClr>
                      </a:gs>
                      <a:gs pos="100000">
                        <a:srgbClr val="EFEFEF"/>
                      </a:gs>
                    </a:gsLst>
                    <a:lin ang="5400000" scaled="1"/>
                  </a:gradFill>
                  <a:latin typeface="Segoe UI Light"/>
                </a:rPr>
                <a:t>Infrastructure </a:t>
              </a:r>
              <a:r>
                <a:rPr lang="en-US" sz="4800" kern="0" baseline="30000" dirty="0">
                  <a:gradFill>
                    <a:gsLst>
                      <a:gs pos="0">
                        <a:srgbClr val="00188F">
                          <a:lumMod val="5000"/>
                          <a:lumOff val="95000"/>
                        </a:srgbClr>
                      </a:gs>
                      <a:gs pos="100000">
                        <a:srgbClr val="EFEFEF"/>
                      </a:gs>
                    </a:gsLst>
                    <a:lin ang="5400000" scaled="1"/>
                  </a:gradFill>
                  <a:latin typeface="Segoe UI Light"/>
                </a:rPr>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60" name="Rectangle 2559"/>
            <p:cNvSpPr/>
            <p:nvPr/>
          </p:nvSpPr>
          <p:spPr bwMode="auto">
            <a:xfrm>
              <a:off x="6829021" y="5392283"/>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2505" name="Virtual Machines - Label"/>
            <p:cNvSpPr/>
            <p:nvPr/>
          </p:nvSpPr>
          <p:spPr bwMode="auto">
            <a:xfrm>
              <a:off x="2926195" y="5392282"/>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Virtual machines</a:t>
              </a:r>
              <a:endParaRPr lang="en-US" sz="1067" dirty="0">
                <a:gradFill>
                  <a:gsLst>
                    <a:gs pos="0">
                      <a:srgbClr val="FFFFFF"/>
                    </a:gs>
                    <a:gs pos="100000">
                      <a:srgbClr val="FFFFFF"/>
                    </a:gs>
                  </a:gsLst>
                  <a:lin ang="5400000" scaled="0"/>
                </a:gradFill>
              </a:endParaRPr>
            </a:p>
          </p:txBody>
        </p:sp>
        <p:sp>
          <p:nvSpPr>
            <p:cNvPr id="2518" name="Rectangle 2517"/>
            <p:cNvSpPr/>
            <p:nvPr/>
          </p:nvSpPr>
          <p:spPr bwMode="auto">
            <a:xfrm>
              <a:off x="3879920" y="5392282"/>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Virtual network</a:t>
              </a:r>
              <a:endParaRPr lang="en-US" sz="1067" dirty="0">
                <a:gradFill>
                  <a:gsLst>
                    <a:gs pos="0">
                      <a:srgbClr val="FFFFFF"/>
                    </a:gs>
                    <a:gs pos="100000">
                      <a:srgbClr val="FFFFFF"/>
                    </a:gs>
                  </a:gsLst>
                  <a:lin ang="5400000" scaled="0"/>
                </a:gradFill>
              </a:endParaRPr>
            </a:p>
          </p:txBody>
        </p:sp>
        <p:sp>
          <p:nvSpPr>
            <p:cNvPr id="2520" name="Rectangle 2519"/>
            <p:cNvSpPr/>
            <p:nvPr/>
          </p:nvSpPr>
          <p:spPr bwMode="auto">
            <a:xfrm>
              <a:off x="4795183" y="5392282"/>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2516" name="Rectangle 2515"/>
            <p:cNvSpPr/>
            <p:nvPr/>
          </p:nvSpPr>
          <p:spPr bwMode="auto">
            <a:xfrm>
              <a:off x="5812509" y="5392282"/>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Traffic manager</a:t>
              </a:r>
              <a:endParaRPr lang="en-US" sz="1067" dirty="0">
                <a:gradFill>
                  <a:gsLst>
                    <a:gs pos="0">
                      <a:srgbClr val="FFFFFF"/>
                    </a:gs>
                    <a:gs pos="100000">
                      <a:srgbClr val="FFFFFF"/>
                    </a:gs>
                  </a:gsLst>
                  <a:lin ang="5400000" scaled="0"/>
                </a:gradFill>
              </a:endParaRPr>
            </a:p>
          </p:txBody>
        </p:sp>
        <p:pic>
          <p:nvPicPr>
            <p:cNvPr id="2506" name="Picture 25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1322" y="5475276"/>
              <a:ext cx="383938" cy="347347"/>
            </a:xfrm>
            <a:prstGeom prst="rect">
              <a:avLst/>
            </a:prstGeom>
            <a:noFill/>
            <a:ln>
              <a:noFill/>
            </a:ln>
          </p:spPr>
        </p:pic>
        <p:sp>
          <p:nvSpPr>
            <p:cNvPr id="5174" name="L-Shape 5173"/>
            <p:cNvSpPr/>
            <p:nvPr/>
          </p:nvSpPr>
          <p:spPr bwMode="auto">
            <a:xfrm flipV="1">
              <a:off x="2979039" y="5405458"/>
              <a:ext cx="860880" cy="822960"/>
            </a:xfrm>
            <a:prstGeom prst="corner">
              <a:avLst>
                <a:gd name="adj1" fmla="val 38444"/>
                <a:gd name="adj2" fmla="val 9369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19" name="Freeform 78"/>
            <p:cNvSpPr>
              <a:spLocks noEditPoints="1"/>
            </p:cNvSpPr>
            <p:nvPr/>
          </p:nvSpPr>
          <p:spPr bwMode="black">
            <a:xfrm>
              <a:off x="4139996" y="5454720"/>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178" name="L-Shape 5177"/>
            <p:cNvSpPr/>
            <p:nvPr/>
          </p:nvSpPr>
          <p:spPr bwMode="auto">
            <a:xfrm flipH="1">
              <a:off x="3846341" y="5405458"/>
              <a:ext cx="854111" cy="822960"/>
            </a:xfrm>
            <a:prstGeom prst="corner">
              <a:avLst>
                <a:gd name="adj1" fmla="val 38444"/>
                <a:gd name="adj2" fmla="val 8610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21" name="Freeform 58"/>
            <p:cNvSpPr>
              <a:spLocks noEditPoints="1"/>
            </p:cNvSpPr>
            <p:nvPr/>
          </p:nvSpPr>
          <p:spPr bwMode="black">
            <a:xfrm>
              <a:off x="5060498" y="5497438"/>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5179" name="L-Shape 5178"/>
            <p:cNvSpPr/>
            <p:nvPr/>
          </p:nvSpPr>
          <p:spPr bwMode="auto">
            <a:xfrm flipV="1">
              <a:off x="4901626" y="5405458"/>
              <a:ext cx="879841" cy="822960"/>
            </a:xfrm>
            <a:prstGeom prst="corner">
              <a:avLst>
                <a:gd name="adj1" fmla="val 43057"/>
                <a:gd name="adj2" fmla="val 7485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1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078752" y="5472082"/>
              <a:ext cx="381707" cy="381762"/>
            </a:xfrm>
            <a:prstGeom prst="rect">
              <a:avLst/>
            </a:prstGeom>
            <a:noFill/>
            <a:extLst>
              <a:ext uri="{909E8E84-426E-40DD-AFC4-6F175D3DCCD1}">
                <a14:hiddenFill xmlns:a14="http://schemas.microsoft.com/office/drawing/2010/main">
                  <a:solidFill>
                    <a:srgbClr val="FFFFFF"/>
                  </a:solidFill>
                </a14:hiddenFill>
              </a:ext>
            </a:extLst>
          </p:spPr>
        </p:pic>
        <p:sp>
          <p:nvSpPr>
            <p:cNvPr id="5180" name="L-Shape 5179"/>
            <p:cNvSpPr/>
            <p:nvPr/>
          </p:nvSpPr>
          <p:spPr bwMode="auto">
            <a:xfrm flipH="1">
              <a:off x="5594119" y="5405458"/>
              <a:ext cx="990808" cy="822960"/>
            </a:xfrm>
            <a:prstGeom prst="corner">
              <a:avLst>
                <a:gd name="adj1" fmla="val 49207"/>
                <a:gd name="adj2" fmla="val 9020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2561" name="Picture 5" descr="C:\Users\Jonahs\Dropbox\Projects SCOTT\MEET Windows Azure\source\Background\tile-icon-CD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37476" y="5446686"/>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181" name="L-Shape 5180"/>
            <p:cNvSpPr/>
            <p:nvPr/>
          </p:nvSpPr>
          <p:spPr bwMode="auto">
            <a:xfrm rot="5400000" flipV="1">
              <a:off x="6785077" y="5411624"/>
              <a:ext cx="835291" cy="822960"/>
            </a:xfrm>
            <a:prstGeom prst="corner">
              <a:avLst>
                <a:gd name="adj1" fmla="val 80102"/>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 name="Group 4"/>
          <p:cNvGrpSpPr/>
          <p:nvPr/>
        </p:nvGrpSpPr>
        <p:grpSpPr>
          <a:xfrm>
            <a:off x="274638" y="3976350"/>
            <a:ext cx="7563481" cy="1108346"/>
            <a:chOff x="274638" y="3976350"/>
            <a:chExt cx="7563481" cy="1108346"/>
          </a:xfrm>
        </p:grpSpPr>
        <p:sp>
          <p:nvSpPr>
            <p:cNvPr id="2538" name="Rectangle 2537"/>
            <p:cNvSpPr/>
            <p:nvPr/>
          </p:nvSpPr>
          <p:spPr bwMode="auto">
            <a:xfrm>
              <a:off x="274638" y="3976350"/>
              <a:ext cx="7563481" cy="110834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lnSpc>
                  <a:spcPct val="90000"/>
                </a:lnSpc>
                <a:defRPr/>
              </a:pPr>
              <a:r>
                <a:rPr lang="en-US" sz="4800" kern="0" baseline="30000" dirty="0" smtClean="0">
                  <a:gradFill>
                    <a:gsLst>
                      <a:gs pos="0">
                        <a:srgbClr val="00188F">
                          <a:lumMod val="5000"/>
                          <a:lumOff val="95000"/>
                        </a:srgbClr>
                      </a:gs>
                      <a:gs pos="100000">
                        <a:srgbClr val="EFEFEF"/>
                      </a:gs>
                    </a:gsLst>
                    <a:lin ang="5400000" scaled="1"/>
                  </a:gradFill>
                  <a:latin typeface="Segoe UI Light"/>
                </a:rPr>
                <a:t>Data </a:t>
              </a:r>
              <a:r>
                <a:rPr lang="en-US" sz="4800" kern="0" baseline="30000" dirty="0">
                  <a:gradFill>
                    <a:gsLst>
                      <a:gs pos="0">
                        <a:srgbClr val="00188F">
                          <a:lumMod val="5000"/>
                          <a:lumOff val="95000"/>
                        </a:srgbClr>
                      </a:gs>
                      <a:gs pos="100000">
                        <a:srgbClr val="EFEFEF"/>
                      </a:gs>
                    </a:gsLst>
                    <a:lin ang="5400000" scaled="1"/>
                  </a:gradFill>
                  <a:latin typeface="Segoe UI Light"/>
                </a:rPr>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34" name="Rectangle 2533"/>
            <p:cNvSpPr/>
            <p:nvPr/>
          </p:nvSpPr>
          <p:spPr bwMode="auto">
            <a:xfrm>
              <a:off x="4795183" y="4121695"/>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Table</a:t>
              </a:r>
              <a:endParaRPr lang="en-US" sz="1067" dirty="0">
                <a:gradFill>
                  <a:gsLst>
                    <a:gs pos="0">
                      <a:srgbClr val="FFFFFF"/>
                    </a:gs>
                    <a:gs pos="100000">
                      <a:srgbClr val="FFFFFF"/>
                    </a:gs>
                  </a:gsLst>
                  <a:lin ang="5400000" scaled="0"/>
                </a:gradFill>
              </a:endParaRPr>
            </a:p>
          </p:txBody>
        </p:sp>
        <p:sp>
          <p:nvSpPr>
            <p:cNvPr id="2532" name="Rectangle 2531"/>
            <p:cNvSpPr/>
            <p:nvPr/>
          </p:nvSpPr>
          <p:spPr bwMode="auto">
            <a:xfrm>
              <a:off x="3879920" y="4121695"/>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2530" name="Rectangle 2529"/>
            <p:cNvSpPr/>
            <p:nvPr/>
          </p:nvSpPr>
          <p:spPr bwMode="auto">
            <a:xfrm>
              <a:off x="5812509" y="4145275"/>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Blob storage</a:t>
              </a:r>
              <a:endParaRPr lang="en-US" sz="1067" dirty="0">
                <a:gradFill>
                  <a:gsLst>
                    <a:gs pos="0">
                      <a:srgbClr val="FFFFFF"/>
                    </a:gs>
                    <a:gs pos="100000">
                      <a:srgbClr val="FFFFFF"/>
                    </a:gs>
                  </a:gsLst>
                  <a:lin ang="5400000" scaled="0"/>
                </a:gradFill>
              </a:endParaRPr>
            </a:p>
          </p:txBody>
        </p:sp>
        <p:sp>
          <p:nvSpPr>
            <p:cNvPr id="2536" name="Rectangle 2535"/>
            <p:cNvSpPr/>
            <p:nvPr/>
          </p:nvSpPr>
          <p:spPr bwMode="auto">
            <a:xfrm>
              <a:off x="2926195" y="4121695"/>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2572" name="Freeform 30"/>
            <p:cNvSpPr>
              <a:spLocks noEditPoints="1"/>
            </p:cNvSpPr>
            <p:nvPr/>
          </p:nvSpPr>
          <p:spPr bwMode="auto">
            <a:xfrm flipH="1">
              <a:off x="3246157" y="4251105"/>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69" name="L-Shape 5168"/>
            <p:cNvSpPr/>
            <p:nvPr/>
          </p:nvSpPr>
          <p:spPr bwMode="auto">
            <a:xfrm>
              <a:off x="2979039" y="4157738"/>
              <a:ext cx="860880" cy="825944"/>
            </a:xfrm>
            <a:prstGeom prst="corner">
              <a:avLst>
                <a:gd name="adj1" fmla="val 38444"/>
                <a:gd name="adj2" fmla="val 76380"/>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2533" name="Picture 3" descr="C:\Users\Jonahs\Dropbox\Projects SCOTT\MEET Windows Azure\source\Background\tile-icon-bigdat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9662" y="4187315"/>
              <a:ext cx="434709" cy="430848"/>
            </a:xfrm>
            <a:prstGeom prst="rect">
              <a:avLst/>
            </a:prstGeom>
            <a:noFill/>
            <a:extLst>
              <a:ext uri="{909E8E84-426E-40DD-AFC4-6F175D3DCCD1}">
                <a14:hiddenFill xmlns:a14="http://schemas.microsoft.com/office/drawing/2010/main">
                  <a:solidFill>
                    <a:srgbClr val="FFFFFF"/>
                  </a:solidFill>
                </a14:hiddenFill>
              </a:ext>
            </a:extLst>
          </p:spPr>
        </p:pic>
        <p:sp>
          <p:nvSpPr>
            <p:cNvPr id="5170" name="L-Shape 5169"/>
            <p:cNvSpPr/>
            <p:nvPr/>
          </p:nvSpPr>
          <p:spPr bwMode="auto">
            <a:xfrm flipH="1" flipV="1">
              <a:off x="3707201" y="4157738"/>
              <a:ext cx="1018513" cy="825944"/>
            </a:xfrm>
            <a:prstGeom prst="corner">
              <a:avLst>
                <a:gd name="adj1" fmla="val 49207"/>
                <a:gd name="adj2" fmla="val 946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5" name="Picture 2" descr="C:\Users\Jonahs\Dropbox\Projects SCOTT\MEET Windows Azure\source\Background\tile-icon-storag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47260" y="4197691"/>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172" name="L-Shape 5171"/>
            <p:cNvSpPr/>
            <p:nvPr/>
          </p:nvSpPr>
          <p:spPr bwMode="auto">
            <a:xfrm>
              <a:off x="4917964" y="4160509"/>
              <a:ext cx="860880" cy="820402"/>
            </a:xfrm>
            <a:prstGeom prst="corner">
              <a:avLst>
                <a:gd name="adj1" fmla="val 38444"/>
                <a:gd name="adj2" fmla="val 7971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1" name="Picture 25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73087" y="4224691"/>
              <a:ext cx="393037" cy="356096"/>
            </a:xfrm>
            <a:prstGeom prst="rect">
              <a:avLst/>
            </a:prstGeom>
          </p:spPr>
        </p:pic>
        <p:sp>
          <p:nvSpPr>
            <p:cNvPr id="5173" name="L-Shape 5172"/>
            <p:cNvSpPr/>
            <p:nvPr/>
          </p:nvSpPr>
          <p:spPr bwMode="auto">
            <a:xfrm flipH="1" flipV="1">
              <a:off x="5725889" y="4157951"/>
              <a:ext cx="860880" cy="822960"/>
            </a:xfrm>
            <a:prstGeom prst="corner">
              <a:avLst>
                <a:gd name="adj1" fmla="val 44546"/>
                <a:gd name="adj2" fmla="val 73388"/>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72" name="Group 71"/>
          <p:cNvGrpSpPr/>
          <p:nvPr/>
        </p:nvGrpSpPr>
        <p:grpSpPr>
          <a:xfrm>
            <a:off x="7960651" y="1932925"/>
            <a:ext cx="4190508" cy="1554480"/>
            <a:chOff x="7960651" y="1932925"/>
            <a:chExt cx="4190508" cy="1554480"/>
          </a:xfrm>
        </p:grpSpPr>
        <p:sp>
          <p:nvSpPr>
            <p:cNvPr id="73" name="Rectangle 72"/>
            <p:cNvSpPr/>
            <p:nvPr/>
          </p:nvSpPr>
          <p:spPr bwMode="auto">
            <a:xfrm>
              <a:off x="7960651" y="1932925"/>
              <a:ext cx="4190508" cy="1554480"/>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016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200" spc="-50" dirty="0" smtClean="0">
                  <a:gradFill>
                    <a:gsLst>
                      <a:gs pos="1250">
                        <a:schemeClr val="bg1"/>
                      </a:gs>
                      <a:gs pos="10417">
                        <a:schemeClr val="bg1"/>
                      </a:gs>
                    </a:gsLst>
                    <a:lin ang="5400000" scaled="0"/>
                  </a:gradFill>
                  <a:latin typeface="+mj-lt"/>
                </a:rPr>
                <a:t>How do I build modern apps that connect </a:t>
              </a:r>
              <a:br>
                <a:rPr lang="en-US" sz="2200" spc="-50" dirty="0" smtClean="0">
                  <a:gradFill>
                    <a:gsLst>
                      <a:gs pos="1250">
                        <a:schemeClr val="bg1"/>
                      </a:gs>
                      <a:gs pos="10417">
                        <a:schemeClr val="bg1"/>
                      </a:gs>
                    </a:gsLst>
                    <a:lin ang="5400000" scaled="0"/>
                  </a:gradFill>
                  <a:latin typeface="+mj-lt"/>
                </a:rPr>
              </a:br>
              <a:r>
                <a:rPr lang="en-US" sz="2200" spc="-50" dirty="0" smtClean="0">
                  <a:gradFill>
                    <a:gsLst>
                      <a:gs pos="1250">
                        <a:schemeClr val="bg1"/>
                      </a:gs>
                      <a:gs pos="10417">
                        <a:schemeClr val="bg1"/>
                      </a:gs>
                    </a:gsLst>
                    <a:lin ang="5400000" scaled="0"/>
                  </a:gradFill>
                  <a:latin typeface="+mj-lt"/>
                </a:rPr>
                <a:t>services with devices </a:t>
              </a:r>
              <a:endParaRPr lang="en-US" sz="2200" spc="-50" dirty="0">
                <a:gradFill>
                  <a:gsLst>
                    <a:gs pos="1250">
                      <a:schemeClr val="bg1"/>
                    </a:gs>
                    <a:gs pos="10417">
                      <a:schemeClr val="bg1"/>
                    </a:gs>
                  </a:gsLst>
                  <a:lin ang="5400000" scaled="0"/>
                </a:gradFill>
                <a:latin typeface="+mj-lt"/>
              </a:endParaRPr>
            </a:p>
          </p:txBody>
        </p:sp>
        <p:sp>
          <p:nvSpPr>
            <p:cNvPr id="74" name="Freeform 20"/>
            <p:cNvSpPr>
              <a:spLocks noEditPoints="1"/>
            </p:cNvSpPr>
            <p:nvPr/>
          </p:nvSpPr>
          <p:spPr bwMode="auto">
            <a:xfrm>
              <a:off x="8180823" y="2440435"/>
              <a:ext cx="840256" cy="577175"/>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0160" tIns="45720" rIns="91440" bIns="45720" numCol="1" anchor="t" anchorCtr="0" compatLnSpc="1">
              <a:prstTxWarp prst="textNoShape">
                <a:avLst/>
              </a:prstTxWarp>
            </a:bodyPr>
            <a:lstStyle/>
            <a:p>
              <a:endParaRPr lang="en-US" sz="2200"/>
            </a:p>
          </p:txBody>
        </p:sp>
      </p:grpSp>
      <p:grpSp>
        <p:nvGrpSpPr>
          <p:cNvPr id="75" name="Group 74"/>
          <p:cNvGrpSpPr/>
          <p:nvPr/>
        </p:nvGrpSpPr>
        <p:grpSpPr>
          <a:xfrm>
            <a:off x="7960651" y="3534992"/>
            <a:ext cx="4190508" cy="1554480"/>
            <a:chOff x="7960651" y="3534992"/>
            <a:chExt cx="4190508" cy="1554480"/>
          </a:xfrm>
        </p:grpSpPr>
        <p:sp>
          <p:nvSpPr>
            <p:cNvPr id="76" name="Rectangle 75"/>
            <p:cNvSpPr/>
            <p:nvPr/>
          </p:nvSpPr>
          <p:spPr bwMode="auto">
            <a:xfrm>
              <a:off x="7960651" y="3534992"/>
              <a:ext cx="4190508" cy="1554480"/>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016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200" spc="-50" dirty="0" smtClean="0">
                  <a:gradFill>
                    <a:gsLst>
                      <a:gs pos="1250">
                        <a:schemeClr val="bg1"/>
                      </a:gs>
                      <a:gs pos="10417">
                        <a:schemeClr val="bg1"/>
                      </a:gs>
                    </a:gsLst>
                    <a:lin ang="5400000" scaled="0"/>
                  </a:gradFill>
                  <a:latin typeface="+mj-lt"/>
                </a:rPr>
                <a:t>How do I manage </a:t>
              </a:r>
              <a:br>
                <a:rPr lang="en-US" sz="2200" spc="-50" dirty="0" smtClean="0">
                  <a:gradFill>
                    <a:gsLst>
                      <a:gs pos="1250">
                        <a:schemeClr val="bg1"/>
                      </a:gs>
                      <a:gs pos="10417">
                        <a:schemeClr val="bg1"/>
                      </a:gs>
                    </a:gsLst>
                    <a:lin ang="5400000" scaled="0"/>
                  </a:gradFill>
                  <a:latin typeface="+mj-lt"/>
                </a:rPr>
              </a:br>
              <a:r>
                <a:rPr lang="en-US" sz="2200" spc="-50" dirty="0" smtClean="0">
                  <a:gradFill>
                    <a:gsLst>
                      <a:gs pos="1250">
                        <a:schemeClr val="bg1"/>
                      </a:gs>
                      <a:gs pos="10417">
                        <a:schemeClr val="bg1"/>
                      </a:gs>
                    </a:gsLst>
                    <a:lin ang="5400000" scaled="0"/>
                  </a:gradFill>
                  <a:latin typeface="+mj-lt"/>
                </a:rPr>
                <a:t>data explosion?</a:t>
              </a:r>
              <a:endParaRPr lang="en-US" sz="2200" spc="-50" dirty="0">
                <a:gradFill>
                  <a:gsLst>
                    <a:gs pos="1250">
                      <a:schemeClr val="bg1"/>
                    </a:gs>
                    <a:gs pos="10417">
                      <a:schemeClr val="bg1"/>
                    </a:gs>
                  </a:gsLst>
                  <a:lin ang="5400000" scaled="0"/>
                </a:gradFill>
                <a:latin typeface="+mj-lt"/>
              </a:endParaRPr>
            </a:p>
          </p:txBody>
        </p:sp>
        <p:pic>
          <p:nvPicPr>
            <p:cNvPr id="77" name="Picture 3" descr="C:\Users\Jonahs\Dropbox\Projects SCOTT\MEET Windows Azure\source\Background\tile-icon-bigdat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4845" y="3919096"/>
              <a:ext cx="652212" cy="710631"/>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78" name="Group 77"/>
          <p:cNvGrpSpPr/>
          <p:nvPr/>
        </p:nvGrpSpPr>
        <p:grpSpPr>
          <a:xfrm>
            <a:off x="7960651" y="5143183"/>
            <a:ext cx="4190509" cy="1554480"/>
            <a:chOff x="7971031" y="5143183"/>
            <a:chExt cx="4190509" cy="1554480"/>
          </a:xfrm>
        </p:grpSpPr>
        <p:sp>
          <p:nvSpPr>
            <p:cNvPr id="79" name="Rectangle 78"/>
            <p:cNvSpPr/>
            <p:nvPr/>
          </p:nvSpPr>
          <p:spPr bwMode="auto">
            <a:xfrm>
              <a:off x="7971031" y="5143183"/>
              <a:ext cx="4190509" cy="1554480"/>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016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200" spc="-50" dirty="0">
                  <a:gradFill>
                    <a:gsLst>
                      <a:gs pos="1250">
                        <a:schemeClr val="bg1"/>
                      </a:gs>
                      <a:gs pos="10417">
                        <a:schemeClr val="bg1"/>
                      </a:gs>
                    </a:gsLst>
                    <a:lin ang="5400000" scaled="0"/>
                  </a:gradFill>
                  <a:latin typeface="+mj-lt"/>
                </a:rPr>
                <a:t>How </a:t>
              </a:r>
              <a:r>
                <a:rPr lang="en-US" sz="2200" spc="-50" dirty="0" smtClean="0">
                  <a:gradFill>
                    <a:gsLst>
                      <a:gs pos="1250">
                        <a:schemeClr val="bg1"/>
                      </a:gs>
                      <a:gs pos="10417">
                        <a:schemeClr val="bg1"/>
                      </a:gs>
                    </a:gsLst>
                    <a:lin ang="5400000" scaled="0"/>
                  </a:gradFill>
                  <a:latin typeface="+mj-lt"/>
                </a:rPr>
                <a:t>can my IT infrastructure keep up </a:t>
              </a:r>
              <a:br>
                <a:rPr lang="en-US" sz="2200" spc="-50" dirty="0" smtClean="0">
                  <a:gradFill>
                    <a:gsLst>
                      <a:gs pos="1250">
                        <a:schemeClr val="bg1"/>
                      </a:gs>
                      <a:gs pos="10417">
                        <a:schemeClr val="bg1"/>
                      </a:gs>
                    </a:gsLst>
                    <a:lin ang="5400000" scaled="0"/>
                  </a:gradFill>
                  <a:latin typeface="+mj-lt"/>
                </a:rPr>
              </a:br>
              <a:r>
                <a:rPr lang="en-US" sz="2200" spc="-50" dirty="0" smtClean="0">
                  <a:gradFill>
                    <a:gsLst>
                      <a:gs pos="1250">
                        <a:schemeClr val="bg1"/>
                      </a:gs>
                      <a:gs pos="10417">
                        <a:schemeClr val="bg1"/>
                      </a:gs>
                    </a:gsLst>
                    <a:lin ang="5400000" scaled="0"/>
                  </a:gradFill>
                  <a:latin typeface="+mj-lt"/>
                </a:rPr>
                <a:t>with my business?</a:t>
              </a:r>
              <a:endParaRPr lang="en-US" sz="2200" spc="-50" dirty="0">
                <a:gradFill>
                  <a:gsLst>
                    <a:gs pos="1250">
                      <a:schemeClr val="bg1"/>
                    </a:gs>
                    <a:gs pos="10417">
                      <a:schemeClr val="bg1"/>
                    </a:gs>
                  </a:gsLst>
                  <a:lin ang="5400000" scaled="0"/>
                </a:gradFill>
                <a:latin typeface="+mj-lt"/>
              </a:endParaRPr>
            </a:p>
          </p:txBody>
        </p:sp>
        <p:pic>
          <p:nvPicPr>
            <p:cNvPr id="80" name="Picture 7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74845" y="5580969"/>
              <a:ext cx="589237" cy="584349"/>
            </a:xfrm>
            <a:prstGeom prst="rect">
              <a:avLst/>
            </a:prstGeom>
          </p:spPr>
        </p:pic>
      </p:grpSp>
      <p:sp>
        <p:nvSpPr>
          <p:cNvPr id="6" name="Title 5"/>
          <p:cNvSpPr>
            <a:spLocks noGrp="1"/>
          </p:cNvSpPr>
          <p:nvPr>
            <p:ph type="title"/>
          </p:nvPr>
        </p:nvSpPr>
        <p:spPr/>
        <p:txBody>
          <a:bodyPr/>
          <a:lstStyle/>
          <a:p>
            <a:r>
              <a:rPr lang="en-US" dirty="0" smtClean="0"/>
              <a:t>Windows Azure</a:t>
            </a:r>
            <a:endParaRPr lang="en-US" dirty="0"/>
          </a:p>
        </p:txBody>
      </p:sp>
      <p:grpSp>
        <p:nvGrpSpPr>
          <p:cNvPr id="81" name="Group 80"/>
          <p:cNvGrpSpPr/>
          <p:nvPr/>
        </p:nvGrpSpPr>
        <p:grpSpPr>
          <a:xfrm>
            <a:off x="274638" y="1932925"/>
            <a:ext cx="7563481" cy="1984425"/>
            <a:chOff x="73744" y="1801476"/>
            <a:chExt cx="7563481" cy="1984425"/>
          </a:xfrm>
        </p:grpSpPr>
        <p:sp>
          <p:nvSpPr>
            <p:cNvPr id="82" name="Rectangle 81"/>
            <p:cNvSpPr/>
            <p:nvPr/>
          </p:nvSpPr>
          <p:spPr bwMode="auto">
            <a:xfrm>
              <a:off x="73744" y="1801476"/>
              <a:ext cx="7563481" cy="198442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lnSpc>
                  <a:spcPct val="90000"/>
                </a:lnSpc>
              </a:pPr>
              <a:r>
                <a:rPr lang="en-US" sz="4800" kern="0" baseline="30000" dirty="0" smtClean="0">
                  <a:gradFill>
                    <a:gsLst>
                      <a:gs pos="0">
                        <a:srgbClr val="00188F">
                          <a:lumMod val="5000"/>
                          <a:lumOff val="95000"/>
                        </a:srgbClr>
                      </a:gs>
                      <a:gs pos="100000">
                        <a:srgbClr val="EFEFEF"/>
                      </a:gs>
                    </a:gsLst>
                    <a:lin ang="5400000" scaled="1"/>
                  </a:gradFill>
                  <a:latin typeface="Segoe UI Light"/>
                </a:rPr>
                <a:t>App </a:t>
              </a:r>
              <a:r>
                <a:rPr lang="en-US" sz="4800" kern="0" baseline="30000" dirty="0">
                  <a:gradFill>
                    <a:gsLst>
                      <a:gs pos="0">
                        <a:srgbClr val="00188F">
                          <a:lumMod val="5000"/>
                          <a:lumOff val="95000"/>
                        </a:srgbClr>
                      </a:gs>
                      <a:gs pos="100000">
                        <a:srgbClr val="EFEFEF"/>
                      </a:gs>
                    </a:gsLst>
                    <a:lin ang="5400000" scaled="1"/>
                  </a:gradFill>
                  <a:latin typeface="Segoe UI Light"/>
                </a:rPr>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83" name="Rectangle 82"/>
            <p:cNvSpPr/>
            <p:nvPr/>
          </p:nvSpPr>
          <p:spPr bwMode="auto">
            <a:xfrm>
              <a:off x="6628939" y="1902116"/>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84" name="Rectangle 83"/>
            <p:cNvSpPr/>
            <p:nvPr/>
          </p:nvSpPr>
          <p:spPr bwMode="auto">
            <a:xfrm>
              <a:off x="5611615" y="2823594"/>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85" name="Rectangle 84"/>
            <p:cNvSpPr/>
            <p:nvPr/>
          </p:nvSpPr>
          <p:spPr bwMode="auto">
            <a:xfrm>
              <a:off x="4594289" y="2824308"/>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BizTalk Services</a:t>
              </a:r>
              <a:endParaRPr lang="en-US" sz="1067" dirty="0">
                <a:gradFill>
                  <a:gsLst>
                    <a:gs pos="0">
                      <a:srgbClr val="FFFFFF"/>
                    </a:gs>
                    <a:gs pos="100000">
                      <a:srgbClr val="FFFFFF"/>
                    </a:gs>
                  </a:gsLst>
                  <a:lin ang="5400000" scaled="0"/>
                </a:gradFill>
              </a:endParaRPr>
            </a:p>
          </p:txBody>
        </p:sp>
        <p:sp>
          <p:nvSpPr>
            <p:cNvPr id="86" name="Rectangle 85"/>
            <p:cNvSpPr/>
            <p:nvPr/>
          </p:nvSpPr>
          <p:spPr bwMode="auto">
            <a:xfrm>
              <a:off x="6628127" y="2823595"/>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87" name="Rectangle 86"/>
            <p:cNvSpPr/>
            <p:nvPr/>
          </p:nvSpPr>
          <p:spPr bwMode="auto">
            <a:xfrm>
              <a:off x="3618059" y="1902116"/>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88" name="Rectangle 87"/>
            <p:cNvSpPr/>
            <p:nvPr/>
          </p:nvSpPr>
          <p:spPr bwMode="auto">
            <a:xfrm>
              <a:off x="4594289" y="191469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89" name="Rectangle 88"/>
            <p:cNvSpPr/>
            <p:nvPr/>
          </p:nvSpPr>
          <p:spPr bwMode="auto">
            <a:xfrm>
              <a:off x="5611614" y="1902116"/>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90" name="Rectangle 89"/>
            <p:cNvSpPr/>
            <p:nvPr/>
          </p:nvSpPr>
          <p:spPr bwMode="auto">
            <a:xfrm>
              <a:off x="3679026" y="2846917"/>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91" name="Mobile Services - Label"/>
            <p:cNvSpPr/>
            <p:nvPr/>
          </p:nvSpPr>
          <p:spPr bwMode="auto">
            <a:xfrm>
              <a:off x="2725301" y="285801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92" name="Rectangle 91"/>
            <p:cNvSpPr/>
            <p:nvPr/>
          </p:nvSpPr>
          <p:spPr bwMode="auto">
            <a:xfrm>
              <a:off x="2725763" y="1900473"/>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93" name="Picture 9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8551" y="2005197"/>
              <a:ext cx="431850" cy="428014"/>
            </a:xfrm>
            <a:prstGeom prst="rect">
              <a:avLst/>
            </a:prstGeom>
          </p:spPr>
        </p:pic>
        <p:sp>
          <p:nvSpPr>
            <p:cNvPr id="94" name="L-Shape 93"/>
            <p:cNvSpPr/>
            <p:nvPr/>
          </p:nvSpPr>
          <p:spPr bwMode="auto">
            <a:xfrm>
              <a:off x="3751582" y="1947443"/>
              <a:ext cx="860880" cy="825944"/>
            </a:xfrm>
            <a:prstGeom prst="corner">
              <a:avLst>
                <a:gd name="adj1" fmla="val 38444"/>
                <a:gd name="adj2" fmla="val 7330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95" name="Picture 7" descr="C:\Users\Jonahs\Dropbox\Projects SCOTT\MEET Windows Azure\source\Background\tile-icon-identity.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63558" y="2044499"/>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96" name="L-Shape 95"/>
            <p:cNvSpPr/>
            <p:nvPr/>
          </p:nvSpPr>
          <p:spPr bwMode="auto">
            <a:xfrm flipH="1" flipV="1">
              <a:off x="4438665" y="1947443"/>
              <a:ext cx="991104" cy="825944"/>
            </a:xfrm>
            <a:prstGeom prst="corner">
              <a:avLst>
                <a:gd name="adj1" fmla="val 47670"/>
                <a:gd name="adj2" fmla="val 823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97" name="L-Shape 96"/>
            <p:cNvSpPr/>
            <p:nvPr/>
          </p:nvSpPr>
          <p:spPr bwMode="auto">
            <a:xfrm flipH="1" flipV="1">
              <a:off x="4419170" y="2871521"/>
              <a:ext cx="1009185" cy="768100"/>
            </a:xfrm>
            <a:prstGeom prst="corner">
              <a:avLst>
                <a:gd name="adj1" fmla="val 38444"/>
                <a:gd name="adj2" fmla="val 9830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98" name="Picture 9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87932" y="2013944"/>
              <a:ext cx="384545" cy="435206"/>
            </a:xfrm>
            <a:prstGeom prst="rect">
              <a:avLst/>
            </a:prstGeom>
          </p:spPr>
        </p:pic>
        <p:sp>
          <p:nvSpPr>
            <p:cNvPr id="99" name="L-Shape 98"/>
            <p:cNvSpPr/>
            <p:nvPr/>
          </p:nvSpPr>
          <p:spPr bwMode="auto">
            <a:xfrm flipV="1">
              <a:off x="5671013" y="1950827"/>
              <a:ext cx="969768" cy="825944"/>
            </a:xfrm>
            <a:prstGeom prst="corner">
              <a:avLst>
                <a:gd name="adj1" fmla="val 50745"/>
                <a:gd name="adj2" fmla="val 100563"/>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00" name="Freeform 25"/>
            <p:cNvSpPr>
              <a:spLocks noEditPoints="1"/>
            </p:cNvSpPr>
            <p:nvPr/>
          </p:nvSpPr>
          <p:spPr bwMode="black">
            <a:xfrm flipH="1">
              <a:off x="6883770" y="1998075"/>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101" name="L-Shape 100"/>
            <p:cNvSpPr/>
            <p:nvPr/>
          </p:nvSpPr>
          <p:spPr bwMode="auto">
            <a:xfrm flipH="1">
              <a:off x="6585206" y="1950827"/>
              <a:ext cx="837620" cy="825944"/>
            </a:xfrm>
            <a:prstGeom prst="corner">
              <a:avLst>
                <a:gd name="adj1" fmla="val 38444"/>
                <a:gd name="adj2" fmla="val 8253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02" name="Picture 2" descr="\\MAGNUM\Projects\Microsoft\Cloud Power FY12\Design\Icons\PNGs\Cloud_on_your_terms.png"/>
            <p:cNvPicPr>
              <a:picLocks noChangeAspect="1" noChangeArrowheads="1"/>
            </p:cNvPicPr>
            <p:nvPr/>
          </p:nvPicPr>
          <p:blipFill>
            <a:blip r:embed="rId14" cstate="print">
              <a:lum bright="100000"/>
              <a:extLst>
                <a:ext uri="{28A0092B-C50C-407E-A947-70E740481C1C}">
                  <a14:useLocalDpi xmlns:a14="http://schemas.microsoft.com/office/drawing/2010/main" val="0"/>
                </a:ext>
              </a:extLst>
            </a:blip>
            <a:stretch>
              <a:fillRect/>
            </a:stretch>
          </p:blipFill>
          <p:spPr bwMode="auto">
            <a:xfrm>
              <a:off x="5783746" y="2824265"/>
              <a:ext cx="620508" cy="620595"/>
            </a:xfrm>
            <a:prstGeom prst="rect">
              <a:avLst/>
            </a:prstGeom>
            <a:noFill/>
            <a:ln>
              <a:noFill/>
            </a:ln>
          </p:spPr>
        </p:pic>
        <p:sp>
          <p:nvSpPr>
            <p:cNvPr id="103" name="L-Shape 102"/>
            <p:cNvSpPr/>
            <p:nvPr/>
          </p:nvSpPr>
          <p:spPr bwMode="auto">
            <a:xfrm>
              <a:off x="5671013" y="2871521"/>
              <a:ext cx="860880" cy="768100"/>
            </a:xfrm>
            <a:prstGeom prst="corner">
              <a:avLst>
                <a:gd name="adj1" fmla="val 38444"/>
                <a:gd name="adj2" fmla="val 8996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04" name="Freeform 103"/>
            <p:cNvSpPr>
              <a:spLocks noEditPoints="1"/>
            </p:cNvSpPr>
            <p:nvPr/>
          </p:nvSpPr>
          <p:spPr bwMode="auto">
            <a:xfrm>
              <a:off x="6915914" y="3026486"/>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105" name="Analytics - blue"/>
            <p:cNvSpPr/>
            <p:nvPr/>
          </p:nvSpPr>
          <p:spPr bwMode="auto">
            <a:xfrm flipH="1" flipV="1">
              <a:off x="6478938" y="2871521"/>
              <a:ext cx="943888" cy="779498"/>
            </a:xfrm>
            <a:prstGeom prst="corner">
              <a:avLst>
                <a:gd name="adj1" fmla="val 46590"/>
                <a:gd name="adj2" fmla="val 10267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06" name="Picture 1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882509" y="2941047"/>
              <a:ext cx="383939" cy="383993"/>
            </a:xfrm>
            <a:prstGeom prst="rect">
              <a:avLst/>
            </a:prstGeom>
            <a:noFill/>
          </p:spPr>
        </p:pic>
        <p:sp>
          <p:nvSpPr>
            <p:cNvPr id="107" name="L-Shape 106"/>
            <p:cNvSpPr/>
            <p:nvPr/>
          </p:nvSpPr>
          <p:spPr bwMode="auto">
            <a:xfrm>
              <a:off x="3749475" y="2876596"/>
              <a:ext cx="787132" cy="770522"/>
            </a:xfrm>
            <a:prstGeom prst="corner">
              <a:avLst>
                <a:gd name="adj1" fmla="val 46867"/>
                <a:gd name="adj2" fmla="val 7112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08" name="Picture 10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59742" y="2954191"/>
              <a:ext cx="245311" cy="355178"/>
            </a:xfrm>
            <a:prstGeom prst="rect">
              <a:avLst/>
            </a:prstGeom>
            <a:noFill/>
          </p:spPr>
        </p:pic>
        <p:sp>
          <p:nvSpPr>
            <p:cNvPr id="109" name="L-Shape 108"/>
            <p:cNvSpPr/>
            <p:nvPr/>
          </p:nvSpPr>
          <p:spPr bwMode="auto">
            <a:xfrm rot="5400000" flipH="1">
              <a:off x="2787786" y="2833836"/>
              <a:ext cx="806162" cy="820402"/>
            </a:xfrm>
            <a:prstGeom prst="corner">
              <a:avLst>
                <a:gd name="adj1" fmla="val 38444"/>
                <a:gd name="adj2" fmla="val 90894"/>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10" name="Picture 10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58977" y="1979886"/>
              <a:ext cx="447765" cy="378933"/>
            </a:xfrm>
            <a:prstGeom prst="rect">
              <a:avLst/>
            </a:prstGeom>
            <a:noFill/>
          </p:spPr>
        </p:pic>
        <p:sp>
          <p:nvSpPr>
            <p:cNvPr id="111" name="L-Shape 110"/>
            <p:cNvSpPr/>
            <p:nvPr/>
          </p:nvSpPr>
          <p:spPr bwMode="auto">
            <a:xfrm rot="5400000" flipV="1">
              <a:off x="2767134" y="1939454"/>
              <a:ext cx="835291" cy="832576"/>
            </a:xfrm>
            <a:prstGeom prst="corner">
              <a:avLst>
                <a:gd name="adj1" fmla="val 38444"/>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12" name="Picture 11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813906" y="2922235"/>
              <a:ext cx="333604" cy="354169"/>
            </a:xfrm>
            <a:prstGeom prst="rect">
              <a:avLst/>
            </a:prstGeom>
          </p:spPr>
        </p:pic>
      </p:grpSp>
      <p:grpSp>
        <p:nvGrpSpPr>
          <p:cNvPr id="173" name="Group 172"/>
          <p:cNvGrpSpPr/>
          <p:nvPr/>
        </p:nvGrpSpPr>
        <p:grpSpPr>
          <a:xfrm>
            <a:off x="7956191" y="1932925"/>
            <a:ext cx="4194533" cy="4764737"/>
            <a:chOff x="8246800" y="1722278"/>
            <a:chExt cx="4194533" cy="4764737"/>
          </a:xfrm>
          <a:solidFill>
            <a:schemeClr val="accent2"/>
          </a:solidFill>
        </p:grpSpPr>
        <p:sp>
          <p:nvSpPr>
            <p:cNvPr id="174" name="Rectangle 173"/>
            <p:cNvSpPr/>
            <p:nvPr/>
          </p:nvSpPr>
          <p:spPr bwMode="auto">
            <a:xfrm>
              <a:off x="8246800" y="1722278"/>
              <a:ext cx="4194533" cy="4764737"/>
            </a:xfrm>
            <a:prstGeom prst="rect">
              <a:avLst/>
            </a:prstGeom>
            <a:solidFill>
              <a:schemeClr val="tx1">
                <a:alpha val="90000"/>
              </a:schemeClr>
            </a:solidFill>
            <a:ln w="10795" cap="flat" cmpd="sng" algn="ctr">
              <a:noFill/>
              <a:prstDash val="solid"/>
              <a:headEnd type="none" w="med" len="med"/>
              <a:tailEnd type="none" w="med" len="med"/>
            </a:ln>
            <a:effectLst/>
          </p:spPr>
          <p:txBody>
            <a:bodyPr rot="0" spcFirstLastPara="0" vertOverflow="overflow" horzOverflow="overflow" vert="horz" wrap="square" lIns="1188720" tIns="146304" rIns="0" bIns="146304" numCol="1" spcCol="0" rtlCol="0" fromWordArt="0" anchor="ctr" anchorCtr="0" forceAA="0" compatLnSpc="1">
              <a:prstTxWarp prst="textNoShape">
                <a:avLst/>
              </a:prstTxWarp>
              <a:noAutofit/>
            </a:bodyPr>
            <a:lstStyle/>
            <a:p>
              <a:pPr marL="0" marR="0" lvl="1" indent="0" defTabSz="914099" eaLnBrk="1" fontAlgn="base" latinLnBrk="0" hangingPunct="1">
                <a:lnSpc>
                  <a:spcPct val="90000"/>
                </a:lnSpc>
                <a:spcBef>
                  <a:spcPct val="0"/>
                </a:spcBef>
                <a:spcAft>
                  <a:spcPct val="0"/>
                </a:spcAft>
                <a:buClrTx/>
                <a:buSzTx/>
                <a:buFontTx/>
                <a:buNone/>
                <a:tabLst/>
                <a:defRPr/>
              </a:pPr>
              <a:r>
                <a:rPr kumimoji="0" lang="en-US" sz="2800" b="0" i="0" u="none" strike="noStrike" kern="0" cap="none" spc="-50" normalizeH="0" baseline="0" noProof="0" dirty="0" smtClean="0">
                  <a:ln>
                    <a:noFill/>
                  </a:ln>
                  <a:gradFill>
                    <a:gsLst>
                      <a:gs pos="1250">
                        <a:srgbClr val="EFEFEF"/>
                      </a:gs>
                      <a:gs pos="10417">
                        <a:srgbClr val="EFEFEF"/>
                      </a:gs>
                    </a:gsLst>
                    <a:lin ang="5400000" scaled="0"/>
                  </a:gradFill>
                  <a:effectLst/>
                  <a:uLnTx/>
                  <a:uFillTx/>
                  <a:latin typeface="Segoe UI Light"/>
                </a:rPr>
                <a:t>How do I integrate </a:t>
              </a:r>
              <a:br>
                <a:rPr kumimoji="0" lang="en-US" sz="2800" b="0" i="0" u="none" strike="noStrike" kern="0" cap="none" spc="-50" normalizeH="0" baseline="0" noProof="0" dirty="0" smtClean="0">
                  <a:ln>
                    <a:noFill/>
                  </a:ln>
                  <a:gradFill>
                    <a:gsLst>
                      <a:gs pos="1250">
                        <a:srgbClr val="EFEFEF"/>
                      </a:gs>
                      <a:gs pos="10417">
                        <a:srgbClr val="EFEFEF"/>
                      </a:gs>
                    </a:gsLst>
                    <a:lin ang="5400000" scaled="0"/>
                  </a:gradFill>
                  <a:effectLst/>
                  <a:uLnTx/>
                  <a:uFillTx/>
                  <a:latin typeface="Segoe UI Light"/>
                </a:rPr>
              </a:br>
              <a:r>
                <a:rPr kumimoji="0" lang="en-US" sz="2800" b="0" i="0" u="none" strike="noStrike" kern="0" cap="none" spc="-50" normalizeH="0" baseline="0" noProof="0" dirty="0" smtClean="0">
                  <a:ln>
                    <a:noFill/>
                  </a:ln>
                  <a:gradFill>
                    <a:gsLst>
                      <a:gs pos="1250">
                        <a:srgbClr val="EFEFEF"/>
                      </a:gs>
                      <a:gs pos="10417">
                        <a:srgbClr val="EFEFEF"/>
                      </a:gs>
                    </a:gsLst>
                    <a:lin ang="5400000" scaled="0"/>
                  </a:gradFill>
                  <a:effectLst/>
                  <a:uLnTx/>
                  <a:uFillTx/>
                  <a:latin typeface="Segoe UI Light"/>
                </a:rPr>
                <a:t>my enterprise </a:t>
              </a:r>
              <a:br>
                <a:rPr kumimoji="0" lang="en-US" sz="2800" b="0" i="0" u="none" strike="noStrike" kern="0" cap="none" spc="-50" normalizeH="0" baseline="0" noProof="0" dirty="0" smtClean="0">
                  <a:ln>
                    <a:noFill/>
                  </a:ln>
                  <a:gradFill>
                    <a:gsLst>
                      <a:gs pos="1250">
                        <a:srgbClr val="EFEFEF"/>
                      </a:gs>
                      <a:gs pos="10417">
                        <a:srgbClr val="EFEFEF"/>
                      </a:gs>
                    </a:gsLst>
                    <a:lin ang="5400000" scaled="0"/>
                  </a:gradFill>
                  <a:effectLst/>
                  <a:uLnTx/>
                  <a:uFillTx/>
                  <a:latin typeface="Segoe UI Light"/>
                </a:rPr>
              </a:br>
              <a:r>
                <a:rPr kumimoji="0" lang="en-US" sz="2800" b="0" i="0" u="none" strike="noStrike" kern="0" cap="none" spc="-50" normalizeH="0" baseline="0" noProof="0" dirty="0" smtClean="0">
                  <a:ln>
                    <a:noFill/>
                  </a:ln>
                  <a:gradFill>
                    <a:gsLst>
                      <a:gs pos="1250">
                        <a:srgbClr val="EFEFEF"/>
                      </a:gs>
                      <a:gs pos="10417">
                        <a:srgbClr val="EFEFEF"/>
                      </a:gs>
                    </a:gsLst>
                    <a:lin ang="5400000" scaled="0"/>
                  </a:gradFill>
                  <a:effectLst/>
                  <a:uLnTx/>
                  <a:uFillTx/>
                  <a:latin typeface="Segoe UI Light"/>
                </a:rPr>
                <a:t>and my business partners?</a:t>
              </a:r>
            </a:p>
          </p:txBody>
        </p:sp>
        <p:sp>
          <p:nvSpPr>
            <p:cNvPr id="175" name="Freeform 8"/>
            <p:cNvSpPr>
              <a:spLocks noEditPoints="1"/>
            </p:cNvSpPr>
            <p:nvPr/>
          </p:nvSpPr>
          <p:spPr bwMode="auto">
            <a:xfrm>
              <a:off x="8425417" y="3872271"/>
              <a:ext cx="813294" cy="422098"/>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3" name="Group 2"/>
          <p:cNvGrpSpPr/>
          <p:nvPr/>
        </p:nvGrpSpPr>
        <p:grpSpPr>
          <a:xfrm>
            <a:off x="269330" y="1932926"/>
            <a:ext cx="7568789" cy="4764738"/>
            <a:chOff x="269330" y="1932926"/>
            <a:chExt cx="7568789" cy="4764738"/>
          </a:xfrm>
        </p:grpSpPr>
        <p:sp>
          <p:nvSpPr>
            <p:cNvPr id="177" name="Rectangle 176"/>
            <p:cNvSpPr/>
            <p:nvPr/>
          </p:nvSpPr>
          <p:spPr bwMode="auto">
            <a:xfrm>
              <a:off x="269330" y="1932926"/>
              <a:ext cx="7568789" cy="4764738"/>
            </a:xfrm>
            <a:prstGeom prst="rect">
              <a:avLst/>
            </a:prstGeom>
            <a:solidFill>
              <a:srgbClr val="00188F">
                <a:alpha val="90000"/>
              </a:srgbClr>
            </a:solidFill>
            <a:ln w="9525" cap="flat" cmpd="sng" algn="ctr">
              <a:noFill/>
              <a:prstDash val="solid"/>
              <a:headEnd type="none" w="med" len="med"/>
              <a:tailEnd type="none" w="med" len="med"/>
            </a:ln>
            <a:effectLst/>
          </p:spPr>
          <p:txBody>
            <a:bodyPr vert="horz" wrap="square" lIns="274320" tIns="1280160" rIns="124325" bIns="62161" numCol="1" rtlCol="0" anchor="ctr" anchorCtr="0" compatLnSpc="1">
              <a:prstTxWarp prst="textNoShape">
                <a:avLst/>
              </a:prstTxWarp>
            </a:bodyPr>
            <a:lstStyle/>
            <a:p>
              <a:pPr marL="0" marR="0" lvl="0" indent="0" defTabSz="776976" eaLnBrk="1" fontAlgn="auto" latinLnBrk="0" hangingPunct="1">
                <a:lnSpc>
                  <a:spcPct val="90000"/>
                </a:lnSpc>
                <a:spcBef>
                  <a:spcPts val="0"/>
                </a:spcBef>
                <a:spcAft>
                  <a:spcPts val="0"/>
                </a:spcAft>
                <a:buClrTx/>
                <a:buSzTx/>
                <a:buFontTx/>
                <a:buNone/>
                <a:tabLst/>
                <a:defRPr/>
              </a:pPr>
              <a:r>
                <a:rPr kumimoji="0" lang="en-US" sz="4800" b="0" i="0" u="none" strike="noStrike" kern="0" cap="none" spc="0" normalizeH="0" baseline="30000" noProof="0" dirty="0" smtClean="0">
                  <a:ln>
                    <a:noFill/>
                  </a:ln>
                  <a:gradFill>
                    <a:gsLst>
                      <a:gs pos="0">
                        <a:srgbClr val="00188F">
                          <a:lumMod val="5000"/>
                          <a:lumOff val="95000"/>
                        </a:srgbClr>
                      </a:gs>
                      <a:gs pos="100000">
                        <a:srgbClr val="EFEFEF"/>
                      </a:gs>
                    </a:gsLst>
                    <a:lin ang="5400000" scaled="1"/>
                  </a:gradFill>
                  <a:effectLst/>
                  <a:uLnTx/>
                  <a:uFillTx/>
                  <a:latin typeface="Segoe UI Light"/>
                </a:rPr>
                <a:t>One </a:t>
              </a:r>
              <a:br>
                <a:rPr kumimoji="0" lang="en-US" sz="4800" b="0" i="0" u="none" strike="noStrike" kern="0" cap="none" spc="0" normalizeH="0" baseline="30000" noProof="0" dirty="0" smtClean="0">
                  <a:ln>
                    <a:noFill/>
                  </a:ln>
                  <a:gradFill>
                    <a:gsLst>
                      <a:gs pos="0">
                        <a:srgbClr val="00188F">
                          <a:lumMod val="5000"/>
                          <a:lumOff val="95000"/>
                        </a:srgbClr>
                      </a:gs>
                      <a:gs pos="100000">
                        <a:srgbClr val="EFEFEF"/>
                      </a:gs>
                    </a:gsLst>
                    <a:lin ang="5400000" scaled="1"/>
                  </a:gradFill>
                  <a:effectLst/>
                  <a:uLnTx/>
                  <a:uFillTx/>
                  <a:latin typeface="Segoe UI Light"/>
                </a:rPr>
              </a:br>
              <a:r>
                <a:rPr kumimoji="0" lang="en-US" sz="4800" b="0" i="0" u="none" strike="noStrike" kern="0" cap="none" spc="0" normalizeH="0" baseline="30000" noProof="0" dirty="0" smtClean="0">
                  <a:ln>
                    <a:noFill/>
                  </a:ln>
                  <a:gradFill>
                    <a:gsLst>
                      <a:gs pos="0">
                        <a:srgbClr val="00188F">
                          <a:lumMod val="5000"/>
                          <a:lumOff val="95000"/>
                        </a:srgbClr>
                      </a:gs>
                      <a:gs pos="100000">
                        <a:srgbClr val="EFEFEF"/>
                      </a:gs>
                    </a:gsLst>
                    <a:lin ang="5400000" scaled="1"/>
                  </a:gradFill>
                  <a:effectLst/>
                  <a:uLnTx/>
                  <a:uFillTx/>
                  <a:latin typeface="Segoe UI Light"/>
                </a:rPr>
                <a:t>Integration</a:t>
              </a:r>
              <a:r>
                <a:rPr lang="en-US" sz="4800" kern="0" baseline="30000" dirty="0" smtClean="0">
                  <a:gradFill>
                    <a:gsLst>
                      <a:gs pos="0">
                        <a:srgbClr val="00188F">
                          <a:lumMod val="5000"/>
                          <a:lumOff val="95000"/>
                        </a:srgbClr>
                      </a:gs>
                      <a:gs pos="100000">
                        <a:srgbClr val="EFEFEF"/>
                      </a:gs>
                    </a:gsLst>
                    <a:lin ang="5400000" scaled="1"/>
                  </a:gradFill>
                  <a:latin typeface="Segoe UI Light"/>
                </a:rPr>
                <a:t> </a:t>
              </a:r>
              <a:br>
                <a:rPr lang="en-US" sz="4800" kern="0" baseline="30000" dirty="0" smtClean="0">
                  <a:gradFill>
                    <a:gsLst>
                      <a:gs pos="0">
                        <a:srgbClr val="00188F">
                          <a:lumMod val="5000"/>
                          <a:lumOff val="95000"/>
                        </a:srgbClr>
                      </a:gs>
                      <a:gs pos="100000">
                        <a:srgbClr val="EFEFEF"/>
                      </a:gs>
                    </a:gsLst>
                    <a:lin ang="5400000" scaled="1"/>
                  </a:gradFill>
                  <a:latin typeface="Segoe UI Light"/>
                </a:rPr>
              </a:br>
              <a:r>
                <a:rPr kumimoji="0" lang="en-US" sz="4800" b="0" i="0" u="none" strike="noStrike" kern="0" cap="none" spc="0" normalizeH="0" baseline="30000" noProof="0" dirty="0" smtClean="0">
                  <a:ln>
                    <a:noFill/>
                  </a:ln>
                  <a:gradFill>
                    <a:gsLst>
                      <a:gs pos="0">
                        <a:srgbClr val="00188F">
                          <a:lumMod val="5000"/>
                          <a:lumOff val="95000"/>
                        </a:srgbClr>
                      </a:gs>
                      <a:gs pos="100000">
                        <a:srgbClr val="EFEFEF"/>
                      </a:gs>
                    </a:gsLst>
                    <a:lin ang="5400000" scaled="1"/>
                  </a:gradFill>
                  <a:effectLst/>
                  <a:uLnTx/>
                  <a:uFillTx/>
                  <a:latin typeface="Segoe UI Light"/>
                </a:rPr>
                <a:t>Stack</a:t>
              </a:r>
            </a:p>
            <a:p>
              <a:pPr marL="0" marR="0" lvl="0" indent="0" defTabSz="776976"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30000" noProof="0" dirty="0">
                <a:ln>
                  <a:noFill/>
                </a:ln>
                <a:gradFill>
                  <a:gsLst>
                    <a:gs pos="0">
                      <a:srgbClr val="00188F">
                        <a:lumMod val="5000"/>
                        <a:lumOff val="95000"/>
                      </a:srgbClr>
                    </a:gs>
                    <a:gs pos="100000">
                      <a:srgbClr val="EFEFEF"/>
                    </a:gs>
                  </a:gsLst>
                  <a:lin ang="5400000" scaled="1"/>
                </a:gradFill>
                <a:effectLst/>
                <a:uLnTx/>
                <a:uFillTx/>
                <a:latin typeface="Segoe UI Light"/>
              </a:endParaRPr>
            </a:p>
            <a:p>
              <a:pPr marL="0" marR="0" lvl="0" indent="0" defTabSz="776976"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30000" noProof="0" dirty="0">
                <a:ln>
                  <a:noFill/>
                </a:ln>
                <a:gradFill>
                  <a:gsLst>
                    <a:gs pos="0">
                      <a:srgbClr val="00188F">
                        <a:lumMod val="5000"/>
                        <a:lumOff val="95000"/>
                      </a:srgbClr>
                    </a:gs>
                    <a:gs pos="100000">
                      <a:srgbClr val="EFEFEF"/>
                    </a:gs>
                  </a:gsLst>
                  <a:lin ang="5400000" scaled="1"/>
                </a:gradFill>
                <a:effectLst/>
                <a:uLnTx/>
                <a:uFillTx/>
                <a:latin typeface="Segoe UI Light"/>
              </a:endParaRPr>
            </a:p>
          </p:txBody>
        </p:sp>
        <p:sp>
          <p:nvSpPr>
            <p:cNvPr id="230" name="Rectangle 229"/>
            <p:cNvSpPr/>
            <p:nvPr/>
          </p:nvSpPr>
          <p:spPr bwMode="auto">
            <a:xfrm>
              <a:off x="6005659" y="4380023"/>
              <a:ext cx="1497905" cy="1280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lvl="0" algn="ctr" defTabSz="932290" fontAlgn="base">
                <a:spcBef>
                  <a:spcPct val="0"/>
                </a:spcBef>
                <a:spcAft>
                  <a:spcPct val="0"/>
                </a:spcAft>
                <a:defRPr/>
              </a:pPr>
              <a:r>
                <a:rPr lang="en-US" sz="1400" kern="0" dirty="0">
                  <a:gradFill>
                    <a:gsLst>
                      <a:gs pos="0">
                        <a:srgbClr val="FFFFFF"/>
                      </a:gs>
                      <a:gs pos="100000">
                        <a:srgbClr val="FFFFFF"/>
                      </a:gs>
                    </a:gsLst>
                    <a:lin ang="5400000" scaled="0"/>
                  </a:gradFill>
                </a:rPr>
                <a:t>Active Directory</a:t>
              </a:r>
            </a:p>
          </p:txBody>
        </p:sp>
        <p:sp>
          <p:nvSpPr>
            <p:cNvPr id="231" name="Rectangle 230"/>
            <p:cNvSpPr/>
            <p:nvPr/>
          </p:nvSpPr>
          <p:spPr bwMode="auto">
            <a:xfrm>
              <a:off x="4519840" y="2822307"/>
              <a:ext cx="1497905" cy="12877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lvl="0" algn="ctr" defTabSz="932290" fontAlgn="base">
                <a:spcBef>
                  <a:spcPct val="0"/>
                </a:spcBef>
                <a:spcAft>
                  <a:spcPct val="0"/>
                </a:spcAft>
                <a:defRPr/>
              </a:pPr>
              <a:r>
                <a:rPr lang="en-US" sz="1400" kern="0" dirty="0">
                  <a:gradFill>
                    <a:gsLst>
                      <a:gs pos="0">
                        <a:srgbClr val="FFFFFF"/>
                      </a:gs>
                      <a:gs pos="100000">
                        <a:srgbClr val="FFFFFF"/>
                      </a:gs>
                    </a:gsLst>
                    <a:lin ang="5400000" scaled="0"/>
                  </a:gradFill>
                </a:rPr>
                <a:t>BizTalk </a:t>
              </a:r>
              <a:r>
                <a:rPr lang="en-US" sz="1400" kern="0" dirty="0" smtClean="0">
                  <a:gradFill>
                    <a:gsLst>
                      <a:gs pos="0">
                        <a:srgbClr val="FFFFFF"/>
                      </a:gs>
                      <a:gs pos="100000">
                        <a:srgbClr val="FFFFFF"/>
                      </a:gs>
                    </a:gsLst>
                    <a:lin ang="5400000" scaled="0"/>
                  </a:gradFill>
                </a:rPr>
                <a:t>services</a:t>
              </a:r>
              <a:endParaRPr lang="en-US" sz="1400" kern="0" dirty="0">
                <a:gradFill>
                  <a:gsLst>
                    <a:gs pos="0">
                      <a:srgbClr val="FFFFFF"/>
                    </a:gs>
                    <a:gs pos="100000">
                      <a:srgbClr val="FFFFFF"/>
                    </a:gs>
                  </a:gsLst>
                  <a:lin ang="5400000" scaled="0"/>
                </a:gradFill>
              </a:endParaRPr>
            </a:p>
          </p:txBody>
        </p:sp>
        <p:sp>
          <p:nvSpPr>
            <p:cNvPr id="232" name="Rectangle 231"/>
            <p:cNvSpPr/>
            <p:nvPr/>
          </p:nvSpPr>
          <p:spPr bwMode="auto">
            <a:xfrm>
              <a:off x="6031068" y="2845982"/>
              <a:ext cx="1497905" cy="12640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lvl="0" algn="ctr" defTabSz="932290" fontAlgn="base">
                <a:spcBef>
                  <a:spcPct val="0"/>
                </a:spcBef>
                <a:spcAft>
                  <a:spcPct val="0"/>
                </a:spcAft>
                <a:defRPr/>
              </a:pPr>
              <a:r>
                <a:rPr lang="en-US" sz="1400" kern="0" dirty="0">
                  <a:gradFill>
                    <a:gsLst>
                      <a:gs pos="0">
                        <a:srgbClr val="FFFFFF"/>
                      </a:gs>
                      <a:gs pos="100000">
                        <a:srgbClr val="FFFFFF"/>
                      </a:gs>
                    </a:gsLst>
                    <a:lin ang="5400000" scaled="0"/>
                  </a:gradFill>
                </a:rPr>
                <a:t>API </a:t>
              </a:r>
              <a:r>
                <a:rPr lang="en-US" sz="1400" kern="0" dirty="0" smtClean="0">
                  <a:gradFill>
                    <a:gsLst>
                      <a:gs pos="0">
                        <a:srgbClr val="FFFFFF"/>
                      </a:gs>
                      <a:gs pos="100000">
                        <a:srgbClr val="FFFFFF"/>
                      </a:gs>
                    </a:gsLst>
                    <a:lin ang="5400000" scaled="0"/>
                  </a:gradFill>
                </a:rPr>
                <a:t>Mgmt.</a:t>
              </a:r>
              <a:endParaRPr lang="en-US" sz="1400" kern="0" dirty="0">
                <a:gradFill>
                  <a:gsLst>
                    <a:gs pos="0">
                      <a:srgbClr val="FFFFFF"/>
                    </a:gs>
                    <a:gs pos="100000">
                      <a:srgbClr val="FFFFFF"/>
                    </a:gs>
                  </a:gsLst>
                  <a:lin ang="5400000" scaled="0"/>
                </a:gradFill>
              </a:endParaRPr>
            </a:p>
          </p:txBody>
        </p:sp>
        <p:sp>
          <p:nvSpPr>
            <p:cNvPr id="233" name="Rectangle 232"/>
            <p:cNvSpPr/>
            <p:nvPr/>
          </p:nvSpPr>
          <p:spPr bwMode="auto">
            <a:xfrm>
              <a:off x="4461158" y="4380021"/>
              <a:ext cx="1497905" cy="12806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lvl="0" algn="ctr" defTabSz="932290" fontAlgn="base">
                <a:spcBef>
                  <a:spcPct val="0"/>
                </a:spcBef>
                <a:spcAft>
                  <a:spcPct val="0"/>
                </a:spcAft>
                <a:defRPr/>
              </a:pPr>
              <a:r>
                <a:rPr lang="en-US" sz="1400" kern="0" dirty="0">
                  <a:gradFill>
                    <a:gsLst>
                      <a:gs pos="0">
                        <a:srgbClr val="FFFFFF"/>
                      </a:gs>
                      <a:gs pos="100000">
                        <a:srgbClr val="FFFFFF"/>
                      </a:gs>
                    </a:gsLst>
                    <a:lin ang="5400000" scaled="0"/>
                  </a:gradFill>
                </a:rPr>
                <a:t>Workflow</a:t>
              </a:r>
            </a:p>
          </p:txBody>
        </p:sp>
        <p:sp>
          <p:nvSpPr>
            <p:cNvPr id="234" name="Mobile Services - Label"/>
            <p:cNvSpPr/>
            <p:nvPr/>
          </p:nvSpPr>
          <p:spPr bwMode="auto">
            <a:xfrm>
              <a:off x="2898480" y="4380021"/>
              <a:ext cx="1497905" cy="12806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lvl="0" algn="ctr" defTabSz="932290" fontAlgn="base">
                <a:spcBef>
                  <a:spcPct val="0"/>
                </a:spcBef>
                <a:spcAft>
                  <a:spcPct val="0"/>
                </a:spcAft>
                <a:defRPr/>
              </a:pPr>
              <a:r>
                <a:rPr lang="en-US" sz="1400" kern="0" dirty="0" smtClean="0">
                  <a:gradFill>
                    <a:gsLst>
                      <a:gs pos="0">
                        <a:srgbClr val="FFFFFF"/>
                      </a:gs>
                      <a:gs pos="100000">
                        <a:srgbClr val="FFFFFF"/>
                      </a:gs>
                    </a:gsLst>
                    <a:lin ang="5400000" scaled="0"/>
                  </a:gradFill>
                </a:rPr>
                <a:t>Service bus</a:t>
              </a:r>
              <a:endParaRPr lang="en-US" sz="1400" kern="0" dirty="0">
                <a:gradFill>
                  <a:gsLst>
                    <a:gs pos="0">
                      <a:srgbClr val="FFFFFF"/>
                    </a:gs>
                    <a:gs pos="100000">
                      <a:srgbClr val="FFFFFF"/>
                    </a:gs>
                  </a:gsLst>
                  <a:lin ang="5400000" scaled="0"/>
                </a:gradFill>
              </a:endParaRPr>
            </a:p>
          </p:txBody>
        </p:sp>
        <p:sp>
          <p:nvSpPr>
            <p:cNvPr id="235" name="Rectangle 234"/>
            <p:cNvSpPr/>
            <p:nvPr/>
          </p:nvSpPr>
          <p:spPr bwMode="auto">
            <a:xfrm>
              <a:off x="2899237" y="2811087"/>
              <a:ext cx="1497905" cy="1298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lvl="0" algn="ctr" defTabSz="932290" fontAlgn="base">
                <a:spcBef>
                  <a:spcPct val="0"/>
                </a:spcBef>
                <a:spcAft>
                  <a:spcPct val="0"/>
                </a:spcAft>
                <a:defRPr/>
              </a:pPr>
              <a:r>
                <a:rPr lang="en-US" sz="1400" kern="0" dirty="0">
                  <a:gradFill>
                    <a:gsLst>
                      <a:gs pos="0">
                        <a:srgbClr val="FFFFFF"/>
                      </a:gs>
                      <a:gs pos="100000">
                        <a:srgbClr val="FFFFFF"/>
                      </a:gs>
                    </a:gsLst>
                    <a:lin ang="5400000" scaled="0"/>
                  </a:gradFill>
                </a:rPr>
                <a:t>Mobile </a:t>
              </a:r>
              <a:r>
                <a:rPr lang="en-US" sz="1400" kern="0" dirty="0" smtClean="0">
                  <a:gradFill>
                    <a:gsLst>
                      <a:gs pos="0">
                        <a:srgbClr val="FFFFFF"/>
                      </a:gs>
                      <a:gs pos="100000">
                        <a:srgbClr val="FFFFFF"/>
                      </a:gs>
                    </a:gsLst>
                    <a:lin ang="5400000" scaled="0"/>
                  </a:gradFill>
                </a:rPr>
                <a:t>services</a:t>
              </a:r>
              <a:endParaRPr lang="en-US" sz="1400" kern="0" dirty="0">
                <a:gradFill>
                  <a:gsLst>
                    <a:gs pos="0">
                      <a:srgbClr val="FFFFFF"/>
                    </a:gs>
                    <a:gs pos="100000">
                      <a:srgbClr val="FFFFFF"/>
                    </a:gs>
                  </a:gsLst>
                  <a:lin ang="5400000" scaled="0"/>
                </a:gradFill>
              </a:endParaRPr>
            </a:p>
          </p:txBody>
        </p:sp>
        <p:sp>
          <p:nvSpPr>
            <p:cNvPr id="237" name="L-Shape 236"/>
            <p:cNvSpPr/>
            <p:nvPr/>
          </p:nvSpPr>
          <p:spPr bwMode="auto">
            <a:xfrm>
              <a:off x="4580041" y="2888047"/>
              <a:ext cx="1410552" cy="1353309"/>
            </a:xfrm>
            <a:prstGeom prst="corner">
              <a:avLst>
                <a:gd name="adj1" fmla="val 38444"/>
                <a:gd name="adj2" fmla="val 7330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39" name="L-Shape 238"/>
            <p:cNvSpPr/>
            <p:nvPr/>
          </p:nvSpPr>
          <p:spPr bwMode="auto">
            <a:xfrm flipH="1" flipV="1">
              <a:off x="5767752" y="2888045"/>
              <a:ext cx="1678325" cy="1353309"/>
            </a:xfrm>
            <a:custGeom>
              <a:avLst/>
              <a:gdLst>
                <a:gd name="connsiteX0" fmla="*/ 0 w 1678325"/>
                <a:gd name="connsiteY0" fmla="*/ 0 h 1353309"/>
                <a:gd name="connsiteX1" fmla="*/ 1114058 w 1678325"/>
                <a:gd name="connsiteY1" fmla="*/ 0 h 1353309"/>
                <a:gd name="connsiteX2" fmla="*/ 1114058 w 1678325"/>
                <a:gd name="connsiteY2" fmla="*/ 666911 h 1353309"/>
                <a:gd name="connsiteX3" fmla="*/ 1678325 w 1678325"/>
                <a:gd name="connsiteY3" fmla="*/ 666911 h 1353309"/>
                <a:gd name="connsiteX4" fmla="*/ 1678325 w 1678325"/>
                <a:gd name="connsiteY4" fmla="*/ 1353309 h 1353309"/>
                <a:gd name="connsiteX5" fmla="*/ 0 w 1678325"/>
                <a:gd name="connsiteY5" fmla="*/ 1353309 h 1353309"/>
                <a:gd name="connsiteX6" fmla="*/ 0 w 1678325"/>
                <a:gd name="connsiteY6" fmla="*/ 0 h 1353309"/>
                <a:gd name="connsiteX0" fmla="*/ 0 w 1678325"/>
                <a:gd name="connsiteY0" fmla="*/ 0 h 1353309"/>
                <a:gd name="connsiteX1" fmla="*/ 1114058 w 1678325"/>
                <a:gd name="connsiteY1" fmla="*/ 0 h 1353309"/>
                <a:gd name="connsiteX2" fmla="*/ 1287889 w 1678325"/>
                <a:gd name="connsiteY2" fmla="*/ 666911 h 1353309"/>
                <a:gd name="connsiteX3" fmla="*/ 1678325 w 1678325"/>
                <a:gd name="connsiteY3" fmla="*/ 666911 h 1353309"/>
                <a:gd name="connsiteX4" fmla="*/ 1678325 w 1678325"/>
                <a:gd name="connsiteY4" fmla="*/ 1353309 h 1353309"/>
                <a:gd name="connsiteX5" fmla="*/ 0 w 1678325"/>
                <a:gd name="connsiteY5" fmla="*/ 1353309 h 1353309"/>
                <a:gd name="connsiteX6" fmla="*/ 0 w 1678325"/>
                <a:gd name="connsiteY6" fmla="*/ 0 h 1353309"/>
                <a:gd name="connsiteX0" fmla="*/ 0 w 1678325"/>
                <a:gd name="connsiteY0" fmla="*/ 0 h 1353309"/>
                <a:gd name="connsiteX1" fmla="*/ 1287889 w 1678325"/>
                <a:gd name="connsiteY1" fmla="*/ 0 h 1353309"/>
                <a:gd name="connsiteX2" fmla="*/ 1287889 w 1678325"/>
                <a:gd name="connsiteY2" fmla="*/ 666911 h 1353309"/>
                <a:gd name="connsiteX3" fmla="*/ 1678325 w 1678325"/>
                <a:gd name="connsiteY3" fmla="*/ 666911 h 1353309"/>
                <a:gd name="connsiteX4" fmla="*/ 1678325 w 1678325"/>
                <a:gd name="connsiteY4" fmla="*/ 1353309 h 1353309"/>
                <a:gd name="connsiteX5" fmla="*/ 0 w 1678325"/>
                <a:gd name="connsiteY5" fmla="*/ 1353309 h 1353309"/>
                <a:gd name="connsiteX6" fmla="*/ 0 w 1678325"/>
                <a:gd name="connsiteY6" fmla="*/ 0 h 135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8325" h="1353309">
                  <a:moveTo>
                    <a:pt x="0" y="0"/>
                  </a:moveTo>
                  <a:lnTo>
                    <a:pt x="1287889" y="0"/>
                  </a:lnTo>
                  <a:lnTo>
                    <a:pt x="1287889" y="666911"/>
                  </a:lnTo>
                  <a:lnTo>
                    <a:pt x="1678325" y="666911"/>
                  </a:lnTo>
                  <a:lnTo>
                    <a:pt x="1678325" y="1353309"/>
                  </a:lnTo>
                  <a:lnTo>
                    <a:pt x="0" y="1353309"/>
                  </a:lnTo>
                  <a:lnTo>
                    <a:pt x="0" y="0"/>
                  </a:lnTo>
                  <a:close/>
                </a:path>
              </a:pathLst>
            </a:cu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40" name="L-Shape 239"/>
            <p:cNvSpPr/>
            <p:nvPr/>
          </p:nvSpPr>
          <p:spPr bwMode="auto">
            <a:xfrm flipH="1" flipV="1">
              <a:off x="5673883" y="4402148"/>
              <a:ext cx="1765141" cy="1274407"/>
            </a:xfrm>
            <a:custGeom>
              <a:avLst/>
              <a:gdLst>
                <a:gd name="connsiteX0" fmla="*/ 0 w 1653550"/>
                <a:gd name="connsiteY0" fmla="*/ 0 h 1258532"/>
                <a:gd name="connsiteX1" fmla="*/ 1237225 w 1653550"/>
                <a:gd name="connsiteY1" fmla="*/ 0 h 1258532"/>
                <a:gd name="connsiteX2" fmla="*/ 1237225 w 1653550"/>
                <a:gd name="connsiteY2" fmla="*/ 774702 h 1258532"/>
                <a:gd name="connsiteX3" fmla="*/ 1653550 w 1653550"/>
                <a:gd name="connsiteY3" fmla="*/ 774702 h 1258532"/>
                <a:gd name="connsiteX4" fmla="*/ 1653550 w 1653550"/>
                <a:gd name="connsiteY4" fmla="*/ 1258532 h 1258532"/>
                <a:gd name="connsiteX5" fmla="*/ 0 w 1653550"/>
                <a:gd name="connsiteY5" fmla="*/ 1258532 h 1258532"/>
                <a:gd name="connsiteX6" fmla="*/ 0 w 1653550"/>
                <a:gd name="connsiteY6" fmla="*/ 0 h 1258532"/>
                <a:gd name="connsiteX0" fmla="*/ 0 w 1653550"/>
                <a:gd name="connsiteY0" fmla="*/ 0 h 1258532"/>
                <a:gd name="connsiteX1" fmla="*/ 1237225 w 1653550"/>
                <a:gd name="connsiteY1" fmla="*/ 0 h 1258532"/>
                <a:gd name="connsiteX2" fmla="*/ 1275325 w 1653550"/>
                <a:gd name="connsiteY2" fmla="*/ 774702 h 1258532"/>
                <a:gd name="connsiteX3" fmla="*/ 1653550 w 1653550"/>
                <a:gd name="connsiteY3" fmla="*/ 774702 h 1258532"/>
                <a:gd name="connsiteX4" fmla="*/ 1653550 w 1653550"/>
                <a:gd name="connsiteY4" fmla="*/ 1258532 h 1258532"/>
                <a:gd name="connsiteX5" fmla="*/ 0 w 1653550"/>
                <a:gd name="connsiteY5" fmla="*/ 1258532 h 1258532"/>
                <a:gd name="connsiteX6" fmla="*/ 0 w 1653550"/>
                <a:gd name="connsiteY6" fmla="*/ 0 h 1258532"/>
                <a:gd name="connsiteX0" fmla="*/ 0 w 1653550"/>
                <a:gd name="connsiteY0" fmla="*/ 15875 h 1274407"/>
                <a:gd name="connsiteX1" fmla="*/ 1278500 w 1653550"/>
                <a:gd name="connsiteY1" fmla="*/ 0 h 1274407"/>
                <a:gd name="connsiteX2" fmla="*/ 1275325 w 1653550"/>
                <a:gd name="connsiteY2" fmla="*/ 790577 h 1274407"/>
                <a:gd name="connsiteX3" fmla="*/ 1653550 w 1653550"/>
                <a:gd name="connsiteY3" fmla="*/ 790577 h 1274407"/>
                <a:gd name="connsiteX4" fmla="*/ 1653550 w 1653550"/>
                <a:gd name="connsiteY4" fmla="*/ 1274407 h 1274407"/>
                <a:gd name="connsiteX5" fmla="*/ 0 w 1653550"/>
                <a:gd name="connsiteY5" fmla="*/ 1274407 h 1274407"/>
                <a:gd name="connsiteX6" fmla="*/ 0 w 1653550"/>
                <a:gd name="connsiteY6" fmla="*/ 15875 h 1274407"/>
                <a:gd name="connsiteX0" fmla="*/ 0 w 1656725"/>
                <a:gd name="connsiteY0" fmla="*/ 12700 h 1274407"/>
                <a:gd name="connsiteX1" fmla="*/ 1281675 w 1656725"/>
                <a:gd name="connsiteY1" fmla="*/ 0 h 1274407"/>
                <a:gd name="connsiteX2" fmla="*/ 1278500 w 1656725"/>
                <a:gd name="connsiteY2" fmla="*/ 790577 h 1274407"/>
                <a:gd name="connsiteX3" fmla="*/ 1656725 w 1656725"/>
                <a:gd name="connsiteY3" fmla="*/ 790577 h 1274407"/>
                <a:gd name="connsiteX4" fmla="*/ 1656725 w 1656725"/>
                <a:gd name="connsiteY4" fmla="*/ 1274407 h 1274407"/>
                <a:gd name="connsiteX5" fmla="*/ 3175 w 1656725"/>
                <a:gd name="connsiteY5" fmla="*/ 1274407 h 1274407"/>
                <a:gd name="connsiteX6" fmla="*/ 0 w 1656725"/>
                <a:gd name="connsiteY6" fmla="*/ 12700 h 1274407"/>
                <a:gd name="connsiteX0" fmla="*/ 306 w 1653856"/>
                <a:gd name="connsiteY0" fmla="*/ 9525 h 1274407"/>
                <a:gd name="connsiteX1" fmla="*/ 1278806 w 1653856"/>
                <a:gd name="connsiteY1" fmla="*/ 0 h 1274407"/>
                <a:gd name="connsiteX2" fmla="*/ 1275631 w 1653856"/>
                <a:gd name="connsiteY2" fmla="*/ 790577 h 1274407"/>
                <a:gd name="connsiteX3" fmla="*/ 1653856 w 1653856"/>
                <a:gd name="connsiteY3" fmla="*/ 790577 h 1274407"/>
                <a:gd name="connsiteX4" fmla="*/ 1653856 w 1653856"/>
                <a:gd name="connsiteY4" fmla="*/ 1274407 h 1274407"/>
                <a:gd name="connsiteX5" fmla="*/ 306 w 1653856"/>
                <a:gd name="connsiteY5" fmla="*/ 1274407 h 1274407"/>
                <a:gd name="connsiteX6" fmla="*/ 306 w 1653856"/>
                <a:gd name="connsiteY6" fmla="*/ 9525 h 127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3856" h="1274407">
                  <a:moveTo>
                    <a:pt x="306" y="9525"/>
                  </a:moveTo>
                  <a:lnTo>
                    <a:pt x="1278806" y="0"/>
                  </a:lnTo>
                  <a:cubicBezTo>
                    <a:pt x="1277748" y="263526"/>
                    <a:pt x="1276689" y="527051"/>
                    <a:pt x="1275631" y="790577"/>
                  </a:cubicBezTo>
                  <a:lnTo>
                    <a:pt x="1653856" y="790577"/>
                  </a:lnTo>
                  <a:lnTo>
                    <a:pt x="1653856" y="1274407"/>
                  </a:lnTo>
                  <a:lnTo>
                    <a:pt x="306" y="1274407"/>
                  </a:lnTo>
                  <a:cubicBezTo>
                    <a:pt x="-752" y="853838"/>
                    <a:pt x="1364" y="430094"/>
                    <a:pt x="306" y="9525"/>
                  </a:cubicBezTo>
                  <a:close/>
                </a:path>
              </a:pathLst>
            </a:cu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42" name="L-Shape 241"/>
            <p:cNvSpPr/>
            <p:nvPr/>
          </p:nvSpPr>
          <p:spPr bwMode="auto">
            <a:xfrm>
              <a:off x="4576589" y="4410465"/>
              <a:ext cx="1289716" cy="1262500"/>
            </a:xfrm>
            <a:prstGeom prst="corner">
              <a:avLst>
                <a:gd name="adj1" fmla="val 46867"/>
                <a:gd name="adj2" fmla="val 7112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43" name="Picture 2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446462" y="3070352"/>
              <a:ext cx="318626" cy="581959"/>
            </a:xfrm>
            <a:prstGeom prst="rect">
              <a:avLst/>
            </a:prstGeom>
            <a:noFill/>
          </p:spPr>
        </p:pic>
        <p:sp>
          <p:nvSpPr>
            <p:cNvPr id="244" name="L-Shape 243"/>
            <p:cNvSpPr/>
            <p:nvPr/>
          </p:nvSpPr>
          <p:spPr bwMode="auto">
            <a:xfrm rot="5400000" flipH="1">
              <a:off x="2972172" y="4306949"/>
              <a:ext cx="1383039" cy="1348992"/>
            </a:xfrm>
            <a:custGeom>
              <a:avLst/>
              <a:gdLst>
                <a:gd name="connsiteX0" fmla="*/ 0 w 1320896"/>
                <a:gd name="connsiteY0" fmla="*/ 0 h 1344229"/>
                <a:gd name="connsiteX1" fmla="*/ 1200615 w 1320896"/>
                <a:gd name="connsiteY1" fmla="*/ 0 h 1344229"/>
                <a:gd name="connsiteX2" fmla="*/ 1200615 w 1320896"/>
                <a:gd name="connsiteY2" fmla="*/ 836424 h 1344229"/>
                <a:gd name="connsiteX3" fmla="*/ 1320896 w 1320896"/>
                <a:gd name="connsiteY3" fmla="*/ 836424 h 1344229"/>
                <a:gd name="connsiteX4" fmla="*/ 1320896 w 1320896"/>
                <a:gd name="connsiteY4" fmla="*/ 1344229 h 1344229"/>
                <a:gd name="connsiteX5" fmla="*/ 0 w 1320896"/>
                <a:gd name="connsiteY5" fmla="*/ 1344229 h 1344229"/>
                <a:gd name="connsiteX6" fmla="*/ 0 w 1320896"/>
                <a:gd name="connsiteY6" fmla="*/ 0 h 1344229"/>
                <a:gd name="connsiteX0" fmla="*/ 0 w 1382809"/>
                <a:gd name="connsiteY0" fmla="*/ 0 h 1344229"/>
                <a:gd name="connsiteX1" fmla="*/ 1200615 w 1382809"/>
                <a:gd name="connsiteY1" fmla="*/ 0 h 1344229"/>
                <a:gd name="connsiteX2" fmla="*/ 1200615 w 1382809"/>
                <a:gd name="connsiteY2" fmla="*/ 836424 h 1344229"/>
                <a:gd name="connsiteX3" fmla="*/ 1320896 w 1382809"/>
                <a:gd name="connsiteY3" fmla="*/ 836424 h 1344229"/>
                <a:gd name="connsiteX4" fmla="*/ 1382809 w 1382809"/>
                <a:gd name="connsiteY4" fmla="*/ 1344229 h 1344229"/>
                <a:gd name="connsiteX5" fmla="*/ 0 w 1382809"/>
                <a:gd name="connsiteY5" fmla="*/ 1344229 h 1344229"/>
                <a:gd name="connsiteX6" fmla="*/ 0 w 1382809"/>
                <a:gd name="connsiteY6" fmla="*/ 0 h 1344229"/>
                <a:gd name="connsiteX0" fmla="*/ 0 w 1382809"/>
                <a:gd name="connsiteY0" fmla="*/ 0 h 1344229"/>
                <a:gd name="connsiteX1" fmla="*/ 1200615 w 1382809"/>
                <a:gd name="connsiteY1" fmla="*/ 0 h 1344229"/>
                <a:gd name="connsiteX2" fmla="*/ 1200615 w 1382809"/>
                <a:gd name="connsiteY2" fmla="*/ 836424 h 1344229"/>
                <a:gd name="connsiteX3" fmla="*/ 1373284 w 1382809"/>
                <a:gd name="connsiteY3" fmla="*/ 836424 h 1344229"/>
                <a:gd name="connsiteX4" fmla="*/ 1382809 w 1382809"/>
                <a:gd name="connsiteY4" fmla="*/ 1344229 h 1344229"/>
                <a:gd name="connsiteX5" fmla="*/ 0 w 1382809"/>
                <a:gd name="connsiteY5" fmla="*/ 1344229 h 1344229"/>
                <a:gd name="connsiteX6" fmla="*/ 0 w 1382809"/>
                <a:gd name="connsiteY6" fmla="*/ 0 h 1344229"/>
                <a:gd name="connsiteX0" fmla="*/ 0 w 1382809"/>
                <a:gd name="connsiteY0" fmla="*/ 0 h 1344229"/>
                <a:gd name="connsiteX1" fmla="*/ 1200615 w 1382809"/>
                <a:gd name="connsiteY1" fmla="*/ 0 h 1344229"/>
                <a:gd name="connsiteX2" fmla="*/ 1200615 w 1382809"/>
                <a:gd name="connsiteY2" fmla="*/ 836424 h 1344229"/>
                <a:gd name="connsiteX3" fmla="*/ 1380428 w 1382809"/>
                <a:gd name="connsiteY3" fmla="*/ 836424 h 1344229"/>
                <a:gd name="connsiteX4" fmla="*/ 1382809 w 1382809"/>
                <a:gd name="connsiteY4" fmla="*/ 1344229 h 1344229"/>
                <a:gd name="connsiteX5" fmla="*/ 0 w 1382809"/>
                <a:gd name="connsiteY5" fmla="*/ 1344229 h 1344229"/>
                <a:gd name="connsiteX6" fmla="*/ 0 w 1382809"/>
                <a:gd name="connsiteY6" fmla="*/ 0 h 1344229"/>
                <a:gd name="connsiteX0" fmla="*/ 0 w 1382809"/>
                <a:gd name="connsiteY0" fmla="*/ 0 h 1344229"/>
                <a:gd name="connsiteX1" fmla="*/ 1200615 w 1382809"/>
                <a:gd name="connsiteY1" fmla="*/ 0 h 1344229"/>
                <a:gd name="connsiteX2" fmla="*/ 1219665 w 1382809"/>
                <a:gd name="connsiteY2" fmla="*/ 834043 h 1344229"/>
                <a:gd name="connsiteX3" fmla="*/ 1380428 w 1382809"/>
                <a:gd name="connsiteY3" fmla="*/ 836424 h 1344229"/>
                <a:gd name="connsiteX4" fmla="*/ 1382809 w 1382809"/>
                <a:gd name="connsiteY4" fmla="*/ 1344229 h 1344229"/>
                <a:gd name="connsiteX5" fmla="*/ 0 w 1382809"/>
                <a:gd name="connsiteY5" fmla="*/ 1344229 h 1344229"/>
                <a:gd name="connsiteX6" fmla="*/ 0 w 1382809"/>
                <a:gd name="connsiteY6" fmla="*/ 0 h 1344229"/>
                <a:gd name="connsiteX0" fmla="*/ 0 w 1382809"/>
                <a:gd name="connsiteY0" fmla="*/ 2381 h 1346610"/>
                <a:gd name="connsiteX1" fmla="*/ 1226808 w 1382809"/>
                <a:gd name="connsiteY1" fmla="*/ 0 h 1346610"/>
                <a:gd name="connsiteX2" fmla="*/ 1219665 w 1382809"/>
                <a:gd name="connsiteY2" fmla="*/ 836424 h 1346610"/>
                <a:gd name="connsiteX3" fmla="*/ 1380428 w 1382809"/>
                <a:gd name="connsiteY3" fmla="*/ 838805 h 1346610"/>
                <a:gd name="connsiteX4" fmla="*/ 1382809 w 1382809"/>
                <a:gd name="connsiteY4" fmla="*/ 1346610 h 1346610"/>
                <a:gd name="connsiteX5" fmla="*/ 0 w 1382809"/>
                <a:gd name="connsiteY5" fmla="*/ 1346610 h 1346610"/>
                <a:gd name="connsiteX6" fmla="*/ 0 w 1382809"/>
                <a:gd name="connsiteY6" fmla="*/ 2381 h 1346610"/>
                <a:gd name="connsiteX0" fmla="*/ 0 w 1382809"/>
                <a:gd name="connsiteY0" fmla="*/ 4763 h 1348992"/>
                <a:gd name="connsiteX1" fmla="*/ 1222045 w 1382809"/>
                <a:gd name="connsiteY1" fmla="*/ 0 h 1348992"/>
                <a:gd name="connsiteX2" fmla="*/ 1219665 w 1382809"/>
                <a:gd name="connsiteY2" fmla="*/ 838806 h 1348992"/>
                <a:gd name="connsiteX3" fmla="*/ 1380428 w 1382809"/>
                <a:gd name="connsiteY3" fmla="*/ 841187 h 1348992"/>
                <a:gd name="connsiteX4" fmla="*/ 1382809 w 1382809"/>
                <a:gd name="connsiteY4" fmla="*/ 1348992 h 1348992"/>
                <a:gd name="connsiteX5" fmla="*/ 0 w 1382809"/>
                <a:gd name="connsiteY5" fmla="*/ 1348992 h 1348992"/>
                <a:gd name="connsiteX6" fmla="*/ 0 w 1382809"/>
                <a:gd name="connsiteY6" fmla="*/ 4763 h 1348992"/>
                <a:gd name="connsiteX0" fmla="*/ 0 w 1383039"/>
                <a:gd name="connsiteY0" fmla="*/ 4763 h 1348992"/>
                <a:gd name="connsiteX1" fmla="*/ 1222045 w 1383039"/>
                <a:gd name="connsiteY1" fmla="*/ 0 h 1348992"/>
                <a:gd name="connsiteX2" fmla="*/ 1219665 w 1383039"/>
                <a:gd name="connsiteY2" fmla="*/ 838806 h 1348992"/>
                <a:gd name="connsiteX3" fmla="*/ 1382810 w 1383039"/>
                <a:gd name="connsiteY3" fmla="*/ 843568 h 1348992"/>
                <a:gd name="connsiteX4" fmla="*/ 1382809 w 1383039"/>
                <a:gd name="connsiteY4" fmla="*/ 1348992 h 1348992"/>
                <a:gd name="connsiteX5" fmla="*/ 0 w 1383039"/>
                <a:gd name="connsiteY5" fmla="*/ 1348992 h 1348992"/>
                <a:gd name="connsiteX6" fmla="*/ 0 w 1383039"/>
                <a:gd name="connsiteY6" fmla="*/ 4763 h 134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039" h="1348992">
                  <a:moveTo>
                    <a:pt x="0" y="4763"/>
                  </a:moveTo>
                  <a:lnTo>
                    <a:pt x="1222045" y="0"/>
                  </a:lnTo>
                  <a:cubicBezTo>
                    <a:pt x="1221252" y="279602"/>
                    <a:pt x="1220458" y="559204"/>
                    <a:pt x="1219665" y="838806"/>
                  </a:cubicBezTo>
                  <a:lnTo>
                    <a:pt x="1382810" y="843568"/>
                  </a:lnTo>
                  <a:cubicBezTo>
                    <a:pt x="1383604" y="1012836"/>
                    <a:pt x="1382015" y="1179724"/>
                    <a:pt x="1382809" y="1348992"/>
                  </a:cubicBezTo>
                  <a:lnTo>
                    <a:pt x="0" y="1348992"/>
                  </a:lnTo>
                  <a:lnTo>
                    <a:pt x="0" y="4763"/>
                  </a:lnTo>
                  <a:close/>
                </a:path>
              </a:pathLst>
            </a:cu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46" name="L-Shape 245"/>
            <p:cNvSpPr/>
            <p:nvPr/>
          </p:nvSpPr>
          <p:spPr bwMode="auto">
            <a:xfrm rot="5400000" flipV="1">
              <a:off x="2967023" y="2874957"/>
              <a:ext cx="1368624" cy="1364176"/>
            </a:xfrm>
            <a:prstGeom prst="corner">
              <a:avLst>
                <a:gd name="adj1" fmla="val 38444"/>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48" name="Picture 7" descr="C:\Users\Jonahs\Dropbox\Projects SCOTT\MEET Windows Azure\source\Background\tile-icon-identity.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15066" y="4637552"/>
              <a:ext cx="561871" cy="561871"/>
            </a:xfrm>
            <a:prstGeom prst="rect">
              <a:avLst/>
            </a:prstGeom>
            <a:noFill/>
            <a:ln>
              <a:noFill/>
            </a:ln>
            <a:extLst/>
          </p:spPr>
        </p:pic>
        <p:sp>
          <p:nvSpPr>
            <p:cNvPr id="249" name="Freeform 80"/>
            <p:cNvSpPr>
              <a:spLocks noEditPoints="1"/>
            </p:cNvSpPr>
            <p:nvPr/>
          </p:nvSpPr>
          <p:spPr bwMode="black">
            <a:xfrm>
              <a:off x="6467677" y="3104033"/>
              <a:ext cx="448237" cy="53196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marL="0" marR="0" lvl="0" indent="0" defTabSz="91409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smtClean="0">
                <a:ln>
                  <a:noFill/>
                </a:ln>
                <a:gradFill>
                  <a:gsLst>
                    <a:gs pos="0">
                      <a:srgbClr val="0072C6">
                        <a:lumMod val="5000"/>
                        <a:lumOff val="95000"/>
                      </a:srgbClr>
                    </a:gs>
                    <a:gs pos="100000">
                      <a:srgbClr val="FFFFFF"/>
                    </a:gs>
                  </a:gsLst>
                  <a:lin ang="5400000" scaled="1"/>
                </a:gradFill>
                <a:effectLst/>
                <a:uLnTx/>
                <a:uFillTx/>
              </a:endParaRPr>
            </a:p>
          </p:txBody>
        </p:sp>
        <p:pic>
          <p:nvPicPr>
            <p:cNvPr id="250" name="Picture 24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3728" y="4707275"/>
              <a:ext cx="570039" cy="449367"/>
            </a:xfrm>
            <a:prstGeom prst="rect">
              <a:avLst/>
            </a:prstGeom>
          </p:spPr>
        </p:pic>
        <p:pic>
          <p:nvPicPr>
            <p:cNvPr id="251" name="Picture 25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853773" y="3178538"/>
              <a:ext cx="487060" cy="439408"/>
            </a:xfrm>
            <a:prstGeom prst="rect">
              <a:avLst/>
            </a:prstGeom>
          </p:spPr>
        </p:pic>
        <p:pic>
          <p:nvPicPr>
            <p:cNvPr id="252" name="Picture 25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12121" y="4693038"/>
              <a:ext cx="472556" cy="472556"/>
            </a:xfrm>
            <a:prstGeom prst="rect">
              <a:avLst/>
            </a:prstGeom>
          </p:spPr>
        </p:pic>
      </p:grpSp>
    </p:spTree>
    <p:extLst>
      <p:ext uri="{BB962C8B-B14F-4D97-AF65-F5344CB8AC3E}">
        <p14:creationId xmlns:p14="http://schemas.microsoft.com/office/powerpoint/2010/main" val="2113002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75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8000" dirty="0"/>
              <a:t>Windows Azure BizTalk Services </a:t>
            </a:r>
          </a:p>
        </p:txBody>
      </p:sp>
      <p:sp>
        <p:nvSpPr>
          <p:cNvPr id="5" name="Subtitle 6"/>
          <p:cNvSpPr txBox="1">
            <a:spLocks/>
          </p:cNvSpPr>
          <p:nvPr/>
        </p:nvSpPr>
        <p:spPr>
          <a:xfrm>
            <a:off x="385589" y="4361358"/>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…or </a:t>
            </a:r>
            <a:r>
              <a:rPr lang="en-US" sz="2400" dirty="0" smtClean="0"/>
              <a:t>Microsoft </a:t>
            </a:r>
            <a:r>
              <a:rPr lang="en-US" sz="2400" dirty="0"/>
              <a:t>Azure BizTalk Services (from April </a:t>
            </a:r>
            <a:r>
              <a:rPr lang="en-US" sz="2400" dirty="0" smtClean="0"/>
              <a:t>3, 2014)</a:t>
            </a:r>
            <a:endParaRPr lang="en-US" sz="2400" dirty="0"/>
          </a:p>
        </p:txBody>
      </p:sp>
    </p:spTree>
    <p:extLst>
      <p:ext uri="{BB962C8B-B14F-4D97-AF65-F5344CB8AC3E}">
        <p14:creationId xmlns:p14="http://schemas.microsoft.com/office/powerpoint/2010/main" val="240248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CLOUD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4.xml><?xml version="1.0" encoding="utf-8"?>
<a:theme xmlns:a="http://schemas.openxmlformats.org/drawingml/2006/main" name="1_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5.xml><?xml version="1.0" encoding="utf-8"?>
<a:theme xmlns:a="http://schemas.openxmlformats.org/drawingml/2006/main" name="Metropolitan">
  <a:themeElements>
    <a:clrScheme name="Metropolitan">
      <a:dk1>
        <a:srgbClr val="000000"/>
      </a:dk1>
      <a:lt1>
        <a:srgbClr val="FFFFFF"/>
      </a:lt1>
      <a:dk2>
        <a:srgbClr val="303034"/>
      </a:dk2>
      <a:lt2>
        <a:srgbClr val="DFDFE4"/>
      </a:lt2>
      <a:accent1>
        <a:srgbClr val="00AEEF"/>
      </a:accent1>
      <a:accent2>
        <a:srgbClr val="8CC600"/>
      </a:accent2>
      <a:accent3>
        <a:srgbClr val="FFBE00"/>
      </a:accent3>
      <a:accent4>
        <a:srgbClr val="FF0097"/>
      </a:accent4>
      <a:accent5>
        <a:srgbClr val="0071BC"/>
      </a:accent5>
      <a:accent6>
        <a:srgbClr val="FF8600"/>
      </a:accent6>
      <a:hlink>
        <a:srgbClr val="2424F0"/>
      </a:hlink>
      <a:folHlink>
        <a:srgbClr val="808080"/>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9FF7CA0D-8839-4012-B51C-B152F9BD654A}"/>
    </a:ext>
  </a:extLst>
</a:theme>
</file>

<file path=ppt/theme/theme6.xml><?xml version="1.0" encoding="utf-8"?>
<a:theme xmlns:a="http://schemas.openxmlformats.org/drawingml/2006/main" name="1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2295e2e7-0eeb-498e-8716-217bb2ee6ee3"/>
    <ds:schemaRef ds:uri="http://schemas.microsoft.com/office/2006/documentManagement/types"/>
    <ds:schemaRef ds:uri="http://schemas.microsoft.com/office/2006/metadata/properties"/>
    <ds:schemaRef ds:uri="http://www.w3.org/XML/1998/namespace"/>
    <ds:schemaRef ds:uri="http://purl.org/dc/terms/"/>
    <ds:schemaRef ds:uri="http://purl.org/dc/dcmitype/"/>
    <ds:schemaRef ds:uri="8b529f77-48ab-4581-b468-93f09345b8aa"/>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MSVID_Product_Brand_template_16-9_WHITE_Cyan-accent</Template>
  <TotalTime>584</TotalTime>
  <Words>3068</Words>
  <Application>Microsoft Office PowerPoint</Application>
  <PresentationFormat>Custom</PresentationFormat>
  <Paragraphs>423</Paragraphs>
  <Slides>35</Slides>
  <Notes>25</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35</vt:i4>
      </vt:variant>
    </vt:vector>
  </HeadingPairs>
  <TitlesOfParts>
    <vt:vector size="48" baseType="lpstr">
      <vt:lpstr>Arial</vt:lpstr>
      <vt:lpstr>Calibri</vt:lpstr>
      <vt:lpstr>Calibri Light</vt:lpstr>
      <vt:lpstr>Segoe UI</vt:lpstr>
      <vt:lpstr>Segoe UI Light</vt:lpstr>
      <vt:lpstr>Segoe UI Semilight</vt:lpstr>
      <vt:lpstr>Wingdings</vt:lpstr>
      <vt:lpstr>MSVID_Product_Brand_template_16-9_WHITE_Cyan-accent</vt:lpstr>
      <vt:lpstr>CLOUD template</vt:lpstr>
      <vt:lpstr>Win8_PPT_Template</vt:lpstr>
      <vt:lpstr>1_Win8_PPT_Template</vt:lpstr>
      <vt:lpstr>Metropolitan</vt:lpstr>
      <vt:lpstr>1_MSVID_Product_Brand_template_16-9_WHITE_Cyan-accent</vt:lpstr>
      <vt:lpstr>Windows Azure BizTalk Services</vt:lpstr>
      <vt:lpstr>PowerPoint Presentation</vt:lpstr>
      <vt:lpstr>Agenda</vt:lpstr>
      <vt:lpstr>Evolving Integration Needs</vt:lpstr>
      <vt:lpstr>Current Microsoft integration stack</vt:lpstr>
      <vt:lpstr>Evolving Integration Needs - New Challenges</vt:lpstr>
      <vt:lpstr>Windows Azure</vt:lpstr>
      <vt:lpstr>Windows Azure</vt:lpstr>
      <vt:lpstr>Windows Azure BizTalk Services </vt:lpstr>
      <vt:lpstr>Windows Azure BizTalk Services – GA</vt:lpstr>
      <vt:lpstr>Windows Azure BizTalk Services – Feb 2014 Update</vt:lpstr>
      <vt:lpstr>PowerPoint Presentation</vt:lpstr>
      <vt:lpstr>EAI – Incident Management Scenario</vt:lpstr>
      <vt:lpstr>PowerPoint Presentation</vt:lpstr>
      <vt:lpstr>EDI Service Order Processing Scenario</vt:lpstr>
      <vt:lpstr>How can I GET STARTED?</vt:lpstr>
      <vt:lpstr>Requirements</vt:lpstr>
      <vt:lpstr>Provision a Windows Azure BizTalk Service </vt:lpstr>
      <vt:lpstr>Provision a Windows Azure BizTalk Service </vt:lpstr>
      <vt:lpstr>Provision a Windows Azure BizTalk Service </vt:lpstr>
      <vt:lpstr>Provision a Windows Azure BizTalk Service </vt:lpstr>
      <vt:lpstr>Installing Windows Azure BizTalk Services SDK </vt:lpstr>
      <vt:lpstr>Migration Challenges</vt:lpstr>
      <vt:lpstr>The Challenge </vt:lpstr>
      <vt:lpstr>Maps </vt:lpstr>
      <vt:lpstr>Pipelines </vt:lpstr>
      <vt:lpstr>Trading Partner Management </vt:lpstr>
      <vt:lpstr>Now for the tough stuff</vt:lpstr>
      <vt:lpstr>What makes sense to move?</vt:lpstr>
      <vt:lpstr>DEMO</vt:lpstr>
      <vt:lpstr>What’s next?</vt:lpstr>
      <vt:lpstr>Windows Azure BizTalk Services – Next</vt:lpstr>
      <vt:lpstr>Closure</vt:lpstr>
      <vt:lpstr>PowerPoint Presentation</vt:lpstr>
      <vt:lpstr>PowerPoint Presentation</vt:lpstr>
    </vt:vector>
  </TitlesOfParts>
  <Manager>Ron Sasaki</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brand template</dc:title>
  <dc:subject>Microsoft Visual Identity PowerPoint Guidelines for product brands</dc:subject>
  <dc:creator>SaravanaKumar</dc:creator>
  <cp:keywords>MSVID, Brand Guidelines, Branding, Visual Identity, grid</cp:keywords>
  <dc:description>Template: Maryfj_x000d_
Formatting: Maryfj, Sakuu_x000d_
Audience Type: Internal</dc:description>
  <cp:lastModifiedBy>Sandro Pereira</cp:lastModifiedBy>
  <cp:revision>51</cp:revision>
  <dcterms:created xsi:type="dcterms:W3CDTF">2012-12-05T12:04:08Z</dcterms:created>
  <dcterms:modified xsi:type="dcterms:W3CDTF">2014-04-14T21:18:47Z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